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84" r:id="rId5"/>
  </p:sldMasterIdLst>
  <p:sldIdLst>
    <p:sldId id="376" r:id="rId6"/>
    <p:sldId id="256" r:id="rId7"/>
    <p:sldId id="382" r:id="rId8"/>
    <p:sldId id="356" r:id="rId9"/>
    <p:sldId id="316" r:id="rId10"/>
    <p:sldId id="309" r:id="rId11"/>
    <p:sldId id="311" r:id="rId12"/>
    <p:sldId id="314" r:id="rId13"/>
    <p:sldId id="374" r:id="rId14"/>
    <p:sldId id="370" r:id="rId15"/>
    <p:sldId id="368" r:id="rId16"/>
    <p:sldId id="371" r:id="rId17"/>
    <p:sldId id="312" r:id="rId18"/>
    <p:sldId id="315" r:id="rId19"/>
    <p:sldId id="378" r:id="rId20"/>
    <p:sldId id="336" r:id="rId21"/>
    <p:sldId id="363" r:id="rId22"/>
    <p:sldId id="372" r:id="rId23"/>
    <p:sldId id="332" r:id="rId24"/>
    <p:sldId id="304" r:id="rId25"/>
    <p:sldId id="362" r:id="rId26"/>
    <p:sldId id="358" r:id="rId27"/>
    <p:sldId id="359" r:id="rId28"/>
    <p:sldId id="360" r:id="rId29"/>
    <p:sldId id="361" r:id="rId30"/>
    <p:sldId id="380" r:id="rId31"/>
    <p:sldId id="379" r:id="rId32"/>
    <p:sldId id="330" r:id="rId33"/>
    <p:sldId id="337" r:id="rId34"/>
    <p:sldId id="331" r:id="rId35"/>
    <p:sldId id="329" r:id="rId36"/>
    <p:sldId id="334" r:id="rId37"/>
    <p:sldId id="335" r:id="rId38"/>
    <p:sldId id="338" r:id="rId39"/>
    <p:sldId id="381" r:id="rId40"/>
    <p:sldId id="257" r:id="rId41"/>
    <p:sldId id="258" r:id="rId42"/>
    <p:sldId id="340" r:id="rId43"/>
    <p:sldId id="308" r:id="rId44"/>
    <p:sldId id="341" r:id="rId45"/>
    <p:sldId id="344" r:id="rId46"/>
    <p:sldId id="345" r:id="rId47"/>
    <p:sldId id="305" r:id="rId48"/>
    <p:sldId id="324" r:id="rId49"/>
    <p:sldId id="321" r:id="rId50"/>
    <p:sldId id="322" r:id="rId51"/>
    <p:sldId id="323" r:id="rId52"/>
    <p:sldId id="364" r:id="rId53"/>
    <p:sldId id="343" r:id="rId54"/>
    <p:sldId id="326" r:id="rId55"/>
    <p:sldId id="377" r:id="rId56"/>
    <p:sldId id="346" r:id="rId57"/>
    <p:sldId id="347" r:id="rId58"/>
    <p:sldId id="37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993366"/>
    <a:srgbClr val="E8ED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280" autoAdjust="0"/>
  </p:normalViewPr>
  <p:slideViewPr>
    <p:cSldViewPr snapToGrid="0">
      <p:cViewPr varScale="1">
        <p:scale>
          <a:sx n="72" d="100"/>
          <a:sy n="72" d="100"/>
        </p:scale>
        <p:origin x="870"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37D062E1-D8D9-4CF8-B2D9-642BD74EBBBC}" type="datetimeFigureOut">
              <a:rPr lang="de-DE" smtClean="0"/>
              <a:t>08.12.2020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1228394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7D062E1-D8D9-4CF8-B2D9-642BD74EBBBC}" type="datetimeFigureOut">
              <a:rPr lang="de-DE" smtClean="0"/>
              <a:t>08.12.2020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3281040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7D062E1-D8D9-4CF8-B2D9-642BD74EBBBC}" type="datetimeFigureOut">
              <a:rPr lang="de-DE" smtClean="0"/>
              <a:t>08.12.2020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1608729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37D062E1-D8D9-4CF8-B2D9-642BD74EBBBC}" type="datetimeFigureOut">
              <a:rPr lang="de-DE" smtClean="0"/>
              <a:t>08.12.2020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325918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37D062E1-D8D9-4CF8-B2D9-642BD74EBBBC}" type="datetimeFigureOut">
              <a:rPr lang="de-DE" smtClean="0"/>
              <a:t>08.12.2020</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2531678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37D062E1-D8D9-4CF8-B2D9-642BD74EBBBC}" type="datetimeFigureOut">
              <a:rPr lang="de-DE" smtClean="0"/>
              <a:t>08.12.2020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3057153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37D062E1-D8D9-4CF8-B2D9-642BD74EBBBC}" type="datetimeFigureOut">
              <a:rPr lang="de-DE" smtClean="0"/>
              <a:t>08.12.2020</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2568047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37D062E1-D8D9-4CF8-B2D9-642BD74EBBBC}" type="datetimeFigureOut">
              <a:rPr lang="de-DE" smtClean="0"/>
              <a:t>08.12.2020</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122399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D062E1-D8D9-4CF8-B2D9-642BD74EBBBC}" type="datetimeFigureOut">
              <a:rPr lang="de-DE" smtClean="0"/>
              <a:t>08.12.2020</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21699692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7D062E1-D8D9-4CF8-B2D9-642BD74EBBBC}" type="datetimeFigureOut">
              <a:rPr lang="de-DE" smtClean="0"/>
              <a:t>08.12.2020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3493222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37D062E1-D8D9-4CF8-B2D9-642BD74EBBBC}" type="datetimeFigureOut">
              <a:rPr lang="de-DE" smtClean="0"/>
              <a:t>08.12.2020</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34D9EF4B-F345-4921-B8C9-FBDC765662BD}" type="slidenum">
              <a:rPr lang="de-DE" smtClean="0"/>
              <a:t>‹Nr.›</a:t>
            </a:fld>
            <a:endParaRPr lang="de-DE"/>
          </a:p>
        </p:txBody>
      </p:sp>
    </p:spTree>
    <p:extLst>
      <p:ext uri="{BB962C8B-B14F-4D97-AF65-F5344CB8AC3E}">
        <p14:creationId xmlns:p14="http://schemas.microsoft.com/office/powerpoint/2010/main" val="1352671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D062E1-D8D9-4CF8-B2D9-642BD74EBBBC}" type="datetimeFigureOut">
              <a:rPr lang="de-DE" smtClean="0"/>
              <a:t>08.12.2020</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D9EF4B-F345-4921-B8C9-FBDC765662BD}" type="slidenum">
              <a:rPr lang="de-DE" smtClean="0"/>
              <a:t>‹Nr.›</a:t>
            </a:fld>
            <a:endParaRPr lang="de-DE"/>
          </a:p>
        </p:txBody>
      </p:sp>
    </p:spTree>
    <p:extLst>
      <p:ext uri="{BB962C8B-B14F-4D97-AF65-F5344CB8AC3E}">
        <p14:creationId xmlns:p14="http://schemas.microsoft.com/office/powerpoint/2010/main" val="33697989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ekd.de/Glaubensbekenntnis-von-Nizaa-Konstantinopel-10796.htm" TargetMode="External"/><Relationship Id="rId2" Type="http://schemas.openxmlformats.org/officeDocument/2006/relationships/hyperlink" Target="https://www.ekd.de/apostolisches-glaubensbekenntnis-10790.ht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ekd.de/Dreieinigkeit-11167.htm" TargetMode="External"/><Relationship Id="rId2" Type="http://schemas.openxmlformats.org/officeDocument/2006/relationships/hyperlink" Target="https://www.die-bibel.de/bibeln/online-bibeln/lutherbibel-2017/bibeltext/bibel/text/lesen/?tx_bibelmodul_bibletext%5bscripture%5d=Mt+1,18"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PBXl0GBefjg"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dailyverses.net/de/matthaus/1/20" TargetMode="External"/><Relationship Id="rId2" Type="http://schemas.openxmlformats.org/officeDocument/2006/relationships/hyperlink" Target="https://dailyverses.net/de/lukas/1/30-31" TargetMode="External"/><Relationship Id="rId1" Type="http://schemas.openxmlformats.org/officeDocument/2006/relationships/slideLayout" Target="../slideLayouts/slideLayout2.xml"/><Relationship Id="rId5" Type="http://schemas.openxmlformats.org/officeDocument/2006/relationships/hyperlink" Target="https://dailyverses.net/de/lukas/2/14" TargetMode="External"/><Relationship Id="rId4" Type="http://schemas.openxmlformats.org/officeDocument/2006/relationships/hyperlink" Target="https://dailyverses.net/de/lukas/2/10"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dailyverses.net/de/matthaus/28/5-6" TargetMode="External"/><Relationship Id="rId2" Type="http://schemas.openxmlformats.org/officeDocument/2006/relationships/hyperlink" Target="https://dailyverses.net/de/romer/8/38-39" TargetMode="External"/><Relationship Id="rId1" Type="http://schemas.openxmlformats.org/officeDocument/2006/relationships/slideLayout" Target="../slideLayouts/slideLayout2.xml"/><Relationship Id="rId4" Type="http://schemas.openxmlformats.org/officeDocument/2006/relationships/hyperlink" Target="https://dailyverses.net/de/hebraer/13/1-2"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831F18E-248B-468F-B07E-178150242010}"/>
              </a:ext>
            </a:extLst>
          </p:cNvPr>
          <p:cNvSpPr>
            <a:spLocks noGrp="1"/>
          </p:cNvSpPr>
          <p:nvPr>
            <p:ph idx="1"/>
          </p:nvPr>
        </p:nvSpPr>
        <p:spPr>
          <a:xfrm>
            <a:off x="692426" y="897973"/>
            <a:ext cx="2898913" cy="4351338"/>
          </a:xfrm>
        </p:spPr>
        <p:txBody>
          <a:bodyPr>
            <a:normAutofit fontScale="92500" lnSpcReduction="20000"/>
          </a:bodyPr>
          <a:lstStyle/>
          <a:p>
            <a:pPr marL="0" indent="0" algn="ctr">
              <a:buNone/>
            </a:pPr>
            <a:r>
              <a:rPr lang="de-DE" b="1" dirty="0"/>
              <a:t>Advent</a:t>
            </a:r>
          </a:p>
          <a:p>
            <a:pPr marL="0" indent="0" algn="ctr">
              <a:buNone/>
            </a:pPr>
            <a:endParaRPr lang="de-DE" b="1" dirty="0"/>
          </a:p>
          <a:p>
            <a:pPr marL="0" indent="0" algn="ctr">
              <a:buNone/>
            </a:pPr>
            <a:r>
              <a:rPr lang="de-DE" b="1" dirty="0"/>
              <a:t>Modul 2</a:t>
            </a:r>
          </a:p>
          <a:p>
            <a:pPr marL="0" indent="0" algn="ctr">
              <a:buNone/>
            </a:pPr>
            <a:endParaRPr lang="de-DE" b="1" dirty="0"/>
          </a:p>
          <a:p>
            <a:pPr marL="0" indent="0" algn="ctr">
              <a:buNone/>
            </a:pPr>
            <a:r>
              <a:rPr lang="de-DE" b="1" dirty="0"/>
              <a:t>PPP zu M 3 </a:t>
            </a:r>
          </a:p>
          <a:p>
            <a:pPr marL="0" indent="0" algn="ctr">
              <a:buNone/>
            </a:pPr>
            <a:r>
              <a:rPr lang="de-DE" b="1" dirty="0"/>
              <a:t>Der Retter wird</a:t>
            </a:r>
          </a:p>
          <a:p>
            <a:pPr marL="0" indent="0" algn="ctr">
              <a:buNone/>
            </a:pPr>
            <a:r>
              <a:rPr lang="de-DE" b="1" dirty="0"/>
              <a:t>angekündigt</a:t>
            </a:r>
          </a:p>
          <a:p>
            <a:pPr marL="0" indent="0" algn="ctr">
              <a:buNone/>
            </a:pPr>
            <a:endParaRPr lang="de-DE" b="1" dirty="0"/>
          </a:p>
          <a:p>
            <a:pPr marL="0" indent="0" algn="ctr">
              <a:buNone/>
            </a:pPr>
            <a:r>
              <a:rPr lang="de-DE" sz="1500" b="1" dirty="0"/>
              <a:t>Studienleiterin</a:t>
            </a:r>
          </a:p>
          <a:p>
            <a:pPr marL="0" indent="0" algn="ctr">
              <a:buNone/>
            </a:pPr>
            <a:r>
              <a:rPr lang="de-DE" sz="1500" b="1" dirty="0"/>
              <a:t>Susanne Gärtner</a:t>
            </a:r>
          </a:p>
          <a:p>
            <a:pPr marL="0" indent="0" algn="ctr">
              <a:buNone/>
            </a:pPr>
            <a:r>
              <a:rPr lang="de-DE" sz="1500" b="1" dirty="0"/>
              <a:t>RPI Mainz</a:t>
            </a:r>
          </a:p>
          <a:p>
            <a:pPr marL="0" indent="0">
              <a:buNone/>
            </a:pPr>
            <a:endParaRPr lang="de-DE" dirty="0"/>
          </a:p>
          <a:p>
            <a:pPr marL="0" indent="0">
              <a:buNone/>
            </a:pPr>
            <a:endParaRPr lang="de-DE" dirty="0"/>
          </a:p>
        </p:txBody>
      </p:sp>
      <p:pic>
        <p:nvPicPr>
          <p:cNvPr id="4" name="Grafik 3">
            <a:extLst>
              <a:ext uri="{FF2B5EF4-FFF2-40B4-BE49-F238E27FC236}">
                <a16:creationId xmlns:a16="http://schemas.microsoft.com/office/drawing/2014/main" id="{316A7415-4664-4966-8682-DC1E93AB678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0287" y="1689293"/>
            <a:ext cx="7730835" cy="38515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946643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2C361-519E-469A-AA7A-0415EB024F38}"/>
              </a:ext>
            </a:extLst>
          </p:cNvPr>
          <p:cNvSpPr>
            <a:spLocks noGrp="1"/>
          </p:cNvSpPr>
          <p:nvPr>
            <p:ph type="title"/>
          </p:nvPr>
        </p:nvSpPr>
        <p:spPr/>
        <p:txBody>
          <a:bodyPr/>
          <a:lstStyle/>
          <a:p>
            <a:r>
              <a:rPr lang="de-DE" b="1" dirty="0">
                <a:solidFill>
                  <a:srgbClr val="990099"/>
                </a:solidFill>
              </a:rPr>
              <a:t>Credo und Bildung?</a:t>
            </a:r>
          </a:p>
        </p:txBody>
      </p:sp>
      <p:sp>
        <p:nvSpPr>
          <p:cNvPr id="3" name="Inhaltsplatzhalter 2">
            <a:extLst>
              <a:ext uri="{FF2B5EF4-FFF2-40B4-BE49-F238E27FC236}">
                <a16:creationId xmlns:a16="http://schemas.microsoft.com/office/drawing/2014/main" id="{87DA573B-6E08-440A-B532-6FF7618362B4}"/>
              </a:ext>
            </a:extLst>
          </p:cNvPr>
          <p:cNvSpPr>
            <a:spLocks noGrp="1"/>
          </p:cNvSpPr>
          <p:nvPr>
            <p:ph idx="1"/>
          </p:nvPr>
        </p:nvSpPr>
        <p:spPr/>
        <p:txBody>
          <a:bodyPr>
            <a:normAutofit fontScale="92500" lnSpcReduction="20000"/>
          </a:bodyPr>
          <a:lstStyle/>
          <a:p>
            <a:pPr marL="0" indent="0">
              <a:buNone/>
            </a:pPr>
            <a:r>
              <a:rPr lang="de-DE" dirty="0"/>
              <a:t>Die Jungfrauengeburt ist Teil des </a:t>
            </a:r>
            <a:r>
              <a:rPr lang="de-DE" dirty="0">
                <a:hlinkClick r:id="rId2"/>
              </a:rPr>
              <a:t>Apostolischen</a:t>
            </a:r>
            <a:r>
              <a:rPr lang="de-DE" dirty="0"/>
              <a:t> und des </a:t>
            </a:r>
            <a:r>
              <a:rPr lang="de-DE" dirty="0" err="1">
                <a:hlinkClick r:id="rId3"/>
              </a:rPr>
              <a:t>Nizänischen</a:t>
            </a:r>
            <a:r>
              <a:rPr lang="de-DE" dirty="0">
                <a:hlinkClick r:id="rId3"/>
              </a:rPr>
              <a:t> Glaubensbekenntnisses</a:t>
            </a:r>
            <a:r>
              <a:rPr lang="de-DE" dirty="0"/>
              <a:t>. Die beiden Bekenntnisse werden oft in den evangelischen Gottesdiensten in Deutschland gesprochen. Das sind sehr alte Texte, die bis in die ersten Jahrhunderte der Kirche zurückgehen.</a:t>
            </a:r>
          </a:p>
          <a:p>
            <a:pPr marL="0" indent="0">
              <a:buNone/>
            </a:pPr>
            <a:r>
              <a:rPr lang="de-DE" dirty="0"/>
              <a:t>Mit der Zeit begannen Christinnen und Christen, die Inhalte der Glaubensbekenntnisse infrage zu stellen. Im 19. Jahrhundert gab es den sogenannten </a:t>
            </a:r>
            <a:r>
              <a:rPr lang="de-DE" dirty="0" err="1"/>
              <a:t>Apostolikumsstreit</a:t>
            </a:r>
            <a:r>
              <a:rPr lang="de-DE" dirty="0"/>
              <a:t>. Einige Pfarrer in Berlin weigerten sich, bei Taufen und anderen Anlässen das Apostolische Glaubensbekenntnis zu sprechen. </a:t>
            </a:r>
          </a:p>
          <a:p>
            <a:pPr marL="0" indent="0">
              <a:buNone/>
            </a:pPr>
            <a:r>
              <a:rPr lang="de-DE" dirty="0"/>
              <a:t>Der Theologe Adolf Harnack äußerte Verständnis dafür: Ein „gebildeter“ Christ müsse Anstoß an mehreren Sätzen des Apostolikums nehmen. Er forderte die Formulierung eines zeitgemäßen Bekenntnisses.</a:t>
            </a:r>
          </a:p>
          <a:p>
            <a:pPr marL="0" indent="0">
              <a:buNone/>
            </a:pPr>
            <a:r>
              <a:rPr lang="de-DE" dirty="0"/>
              <a:t>https://www.ekd.de/Jungfrauengeburt-11222.htm</a:t>
            </a:r>
          </a:p>
          <a:p>
            <a:endParaRPr lang="de-DE" dirty="0"/>
          </a:p>
        </p:txBody>
      </p:sp>
    </p:spTree>
    <p:extLst>
      <p:ext uri="{BB962C8B-B14F-4D97-AF65-F5344CB8AC3E}">
        <p14:creationId xmlns:p14="http://schemas.microsoft.com/office/powerpoint/2010/main" val="379680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E45DA1E-A3F8-419B-AF12-600C4D2F3C78}"/>
              </a:ext>
            </a:extLst>
          </p:cNvPr>
          <p:cNvSpPr>
            <a:spLocks noGrp="1"/>
          </p:cNvSpPr>
          <p:nvPr>
            <p:ph type="title"/>
          </p:nvPr>
        </p:nvSpPr>
        <p:spPr/>
        <p:txBody>
          <a:bodyPr/>
          <a:lstStyle/>
          <a:p>
            <a:r>
              <a:rPr lang="de-DE" b="1" dirty="0">
                <a:solidFill>
                  <a:srgbClr val="990099"/>
                </a:solidFill>
              </a:rPr>
              <a:t>Was lehrt aktuell die EKD ?</a:t>
            </a:r>
            <a:endParaRPr lang="de-DE" dirty="0"/>
          </a:p>
        </p:txBody>
      </p:sp>
      <p:sp>
        <p:nvSpPr>
          <p:cNvPr id="8" name="Inhaltsplatzhalter 7">
            <a:extLst>
              <a:ext uri="{FF2B5EF4-FFF2-40B4-BE49-F238E27FC236}">
                <a16:creationId xmlns:a16="http://schemas.microsoft.com/office/drawing/2014/main" id="{1B8085C7-48BB-4A4D-B13F-185DF3C65FFD}"/>
              </a:ext>
            </a:extLst>
          </p:cNvPr>
          <p:cNvSpPr>
            <a:spLocks noGrp="1"/>
          </p:cNvSpPr>
          <p:nvPr>
            <p:ph idx="1"/>
          </p:nvPr>
        </p:nvSpPr>
        <p:spPr/>
        <p:txBody>
          <a:bodyPr>
            <a:normAutofit fontScale="92500"/>
          </a:bodyPr>
          <a:lstStyle/>
          <a:p>
            <a:pPr marL="0" indent="0">
              <a:buNone/>
            </a:pPr>
            <a:r>
              <a:rPr lang="de-DE" b="1" dirty="0"/>
              <a:t>Mit der Lehre von der Jungfrauengeburt wird ausgedrückt, dass Jesus Gottes Sohn war.</a:t>
            </a:r>
          </a:p>
          <a:p>
            <a:pPr marL="0" indent="0">
              <a:buNone/>
            </a:pPr>
            <a:r>
              <a:rPr lang="de-DE" dirty="0"/>
              <a:t>Die Jungfrauengeburt ist eine christliche Lehre. Mit ihrer Hilfe erklären sich Christinnen und Christen, warum Jesus nicht nur ein Mensch, sondern auch wirklich Gottes Sohn war. Der Lehre von der Jungfrauengeburt zufolge wurde Jesus nicht von einem Mann, sondern vom Heiligen Geist gezeugt (</a:t>
            </a:r>
            <a:r>
              <a:rPr lang="de-DE" dirty="0" err="1">
                <a:hlinkClick r:id="rId2"/>
              </a:rPr>
              <a:t>Mt</a:t>
            </a:r>
            <a:r>
              <a:rPr lang="de-DE" dirty="0">
                <a:hlinkClick r:id="rId2"/>
              </a:rPr>
              <a:t> 1,18</a:t>
            </a:r>
            <a:r>
              <a:rPr lang="de-DE" dirty="0"/>
              <a:t>). Maria, die Mutter von Jesus, konnte bei Jesu Geburt also noch Jungfrau sein. Jesus hingegen ist durch die Zeugung vom Heiligen Geist ein Mensch, der göttlich ist, da der Heilige Geist zu Gott gehört (</a:t>
            </a:r>
            <a:r>
              <a:rPr lang="de-DE" dirty="0">
                <a:hlinkClick r:id="rId3"/>
              </a:rPr>
              <a:t>Dreieinigkeit</a:t>
            </a:r>
            <a:r>
              <a:rPr lang="de-DE" dirty="0"/>
              <a:t>).</a:t>
            </a:r>
          </a:p>
          <a:p>
            <a:pPr marL="0" indent="0">
              <a:buNone/>
            </a:pPr>
            <a:endParaRPr lang="de-DE" sz="1400" dirty="0"/>
          </a:p>
          <a:p>
            <a:pPr marL="0" indent="0">
              <a:buNone/>
            </a:pPr>
            <a:r>
              <a:rPr lang="de-DE" sz="2600" dirty="0"/>
              <a:t>Zitiert aus: https://www.ekd.de/Jungfrauengeburt-11222.htm</a:t>
            </a:r>
          </a:p>
        </p:txBody>
      </p:sp>
    </p:spTree>
    <p:extLst>
      <p:ext uri="{BB962C8B-B14F-4D97-AF65-F5344CB8AC3E}">
        <p14:creationId xmlns:p14="http://schemas.microsoft.com/office/powerpoint/2010/main" val="3553111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B8F49F-F0F9-4935-9E39-EBEE5F93E43A}"/>
              </a:ext>
            </a:extLst>
          </p:cNvPr>
          <p:cNvSpPr>
            <a:spLocks noGrp="1"/>
          </p:cNvSpPr>
          <p:nvPr>
            <p:ph type="title"/>
          </p:nvPr>
        </p:nvSpPr>
        <p:spPr/>
        <p:txBody>
          <a:bodyPr/>
          <a:lstStyle/>
          <a:p>
            <a:r>
              <a:rPr lang="de-DE" b="1" dirty="0">
                <a:solidFill>
                  <a:srgbClr val="990099"/>
                </a:solidFill>
              </a:rPr>
              <a:t>Was lehrt aktuell die EKD ?</a:t>
            </a:r>
          </a:p>
        </p:txBody>
      </p:sp>
      <p:sp>
        <p:nvSpPr>
          <p:cNvPr id="3" name="Inhaltsplatzhalter 2">
            <a:extLst>
              <a:ext uri="{FF2B5EF4-FFF2-40B4-BE49-F238E27FC236}">
                <a16:creationId xmlns:a16="http://schemas.microsoft.com/office/drawing/2014/main" id="{3DE265EB-D452-4121-AA94-7E9B65A1EC17}"/>
              </a:ext>
            </a:extLst>
          </p:cNvPr>
          <p:cNvSpPr>
            <a:spLocks noGrp="1"/>
          </p:cNvSpPr>
          <p:nvPr>
            <p:ph idx="1"/>
          </p:nvPr>
        </p:nvSpPr>
        <p:spPr/>
        <p:txBody>
          <a:bodyPr>
            <a:normAutofit/>
          </a:bodyPr>
          <a:lstStyle/>
          <a:p>
            <a:pPr marL="0" indent="0">
              <a:buNone/>
            </a:pPr>
            <a:r>
              <a:rPr lang="de-DE" sz="2600" dirty="0"/>
              <a:t>In der Antike war es durchaus üblich, die Lehre zu verbreiten, wichtige Personen seien direkt von Göttern gezeugt und geboren worden. Es war eine Legende, die der Legitimation diente. So ging man zum Beispiel davon aus, dass auch die Pharaonen von Gott gezeugt worden waren und somit göttlich waren.</a:t>
            </a:r>
          </a:p>
          <a:p>
            <a:pPr marL="0" indent="0">
              <a:buNone/>
            </a:pPr>
            <a:r>
              <a:rPr lang="de-DE" sz="2600" dirty="0"/>
              <a:t>    …</a:t>
            </a:r>
          </a:p>
          <a:p>
            <a:pPr marL="0" indent="0">
              <a:buNone/>
            </a:pPr>
            <a:r>
              <a:rPr lang="de-DE" sz="2600" dirty="0"/>
              <a:t>Zitiert aus: https://www.ekd.de/Jungfrauengeburt-11222.htm</a:t>
            </a:r>
          </a:p>
        </p:txBody>
      </p:sp>
    </p:spTree>
    <p:extLst>
      <p:ext uri="{BB962C8B-B14F-4D97-AF65-F5344CB8AC3E}">
        <p14:creationId xmlns:p14="http://schemas.microsoft.com/office/powerpoint/2010/main" val="2365483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747626-BD06-42EE-BAF2-CD27F44FF027}"/>
              </a:ext>
            </a:extLst>
          </p:cNvPr>
          <p:cNvSpPr>
            <a:spLocks noGrp="1"/>
          </p:cNvSpPr>
          <p:nvPr>
            <p:ph type="title"/>
          </p:nvPr>
        </p:nvSpPr>
        <p:spPr/>
        <p:txBody>
          <a:bodyPr/>
          <a:lstStyle/>
          <a:p>
            <a:pPr algn="ctr"/>
            <a:r>
              <a:rPr lang="de-DE" b="1" dirty="0">
                <a:solidFill>
                  <a:srgbClr val="993366"/>
                </a:solidFill>
              </a:rPr>
              <a:t>Jungfrauengeburt</a:t>
            </a:r>
          </a:p>
        </p:txBody>
      </p:sp>
      <p:sp>
        <p:nvSpPr>
          <p:cNvPr id="3" name="Inhaltsplatzhalter 2">
            <a:extLst>
              <a:ext uri="{FF2B5EF4-FFF2-40B4-BE49-F238E27FC236}">
                <a16:creationId xmlns:a16="http://schemas.microsoft.com/office/drawing/2014/main" id="{B710EBE9-F66D-4567-BECC-0074DA99C0B7}"/>
              </a:ext>
            </a:extLst>
          </p:cNvPr>
          <p:cNvSpPr>
            <a:spLocks noGrp="1"/>
          </p:cNvSpPr>
          <p:nvPr>
            <p:ph idx="1"/>
          </p:nvPr>
        </p:nvSpPr>
        <p:spPr/>
        <p:txBody>
          <a:bodyPr/>
          <a:lstStyle/>
          <a:p>
            <a:pPr marL="0" indent="0">
              <a:buNone/>
            </a:pPr>
            <a:endParaRPr lang="de-DE" u="sng" dirty="0"/>
          </a:p>
          <a:p>
            <a:pPr marL="0" indent="0" algn="ctr">
              <a:buNone/>
            </a:pPr>
            <a:r>
              <a:rPr lang="de-DE" b="1" i="1" dirty="0">
                <a:solidFill>
                  <a:srgbClr val="993366"/>
                </a:solidFill>
              </a:rPr>
              <a:t>Können wir als Religionslehrkräfte</a:t>
            </a:r>
          </a:p>
          <a:p>
            <a:pPr marL="0" indent="0" algn="ctr">
              <a:buNone/>
            </a:pPr>
            <a:r>
              <a:rPr lang="de-DE" b="1" i="1" dirty="0">
                <a:solidFill>
                  <a:srgbClr val="993366"/>
                </a:solidFill>
              </a:rPr>
              <a:t>mit Kindern über</a:t>
            </a:r>
          </a:p>
          <a:p>
            <a:pPr marL="0" indent="0" algn="ctr">
              <a:buNone/>
            </a:pPr>
            <a:r>
              <a:rPr lang="de-DE" b="1" i="1" dirty="0">
                <a:solidFill>
                  <a:srgbClr val="993366"/>
                </a:solidFill>
              </a:rPr>
              <a:t> die ersten Kapitel des Lukasevangeliums</a:t>
            </a:r>
          </a:p>
          <a:p>
            <a:pPr marL="0" indent="0" algn="ctr">
              <a:buNone/>
            </a:pPr>
            <a:r>
              <a:rPr lang="de-DE" b="1" i="1" dirty="0">
                <a:solidFill>
                  <a:srgbClr val="993366"/>
                </a:solidFill>
              </a:rPr>
              <a:t> ins Gespräch kommen, </a:t>
            </a:r>
          </a:p>
          <a:p>
            <a:pPr marL="0" indent="0" algn="ctr">
              <a:buNone/>
            </a:pPr>
            <a:r>
              <a:rPr lang="de-DE" b="1" i="1" dirty="0">
                <a:solidFill>
                  <a:srgbClr val="993366"/>
                </a:solidFill>
              </a:rPr>
              <a:t>das von vielen Theologen als Legende eingeordnet wird…?</a:t>
            </a:r>
          </a:p>
          <a:p>
            <a:pPr marL="0" indent="0" algn="ctr">
              <a:buNone/>
            </a:pPr>
            <a:endParaRPr lang="de-DE" b="1" i="1" dirty="0">
              <a:solidFill>
                <a:srgbClr val="993366"/>
              </a:solidFill>
            </a:endParaRPr>
          </a:p>
        </p:txBody>
      </p:sp>
    </p:spTree>
    <p:extLst>
      <p:ext uri="{BB962C8B-B14F-4D97-AF65-F5344CB8AC3E}">
        <p14:creationId xmlns:p14="http://schemas.microsoft.com/office/powerpoint/2010/main" val="3717470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45B36A-9B49-4634-B7CC-095B6B73DAC9}"/>
              </a:ext>
            </a:extLst>
          </p:cNvPr>
          <p:cNvSpPr>
            <a:spLocks noGrp="1"/>
          </p:cNvSpPr>
          <p:nvPr>
            <p:ph type="title"/>
          </p:nvPr>
        </p:nvSpPr>
        <p:spPr/>
        <p:txBody>
          <a:bodyPr/>
          <a:lstStyle/>
          <a:p>
            <a:pPr algn="ctr"/>
            <a:r>
              <a:rPr lang="de-DE" b="1" dirty="0">
                <a:solidFill>
                  <a:srgbClr val="993366"/>
                </a:solidFill>
              </a:rPr>
              <a:t>Der Bildungsauftrag in einem kompetenzorientierten RU</a:t>
            </a:r>
          </a:p>
        </p:txBody>
      </p:sp>
      <p:sp>
        <p:nvSpPr>
          <p:cNvPr id="3" name="Inhaltsplatzhalter 2">
            <a:extLst>
              <a:ext uri="{FF2B5EF4-FFF2-40B4-BE49-F238E27FC236}">
                <a16:creationId xmlns:a16="http://schemas.microsoft.com/office/drawing/2014/main" id="{BB476931-C560-4ACA-B7AA-8490AD55DF24}"/>
              </a:ext>
            </a:extLst>
          </p:cNvPr>
          <p:cNvSpPr>
            <a:spLocks noGrp="1"/>
          </p:cNvSpPr>
          <p:nvPr>
            <p:ph idx="1"/>
          </p:nvPr>
        </p:nvSpPr>
        <p:spPr/>
        <p:txBody>
          <a:bodyPr>
            <a:normAutofit fontScale="70000" lnSpcReduction="20000"/>
          </a:bodyPr>
          <a:lstStyle/>
          <a:p>
            <a:pPr marL="0" indent="0">
              <a:buNone/>
            </a:pPr>
            <a:r>
              <a:rPr lang="de-DE" dirty="0"/>
              <a:t>Ja, klar:</a:t>
            </a:r>
          </a:p>
          <a:p>
            <a:pPr marL="0" indent="0">
              <a:buNone/>
            </a:pPr>
            <a:r>
              <a:rPr lang="de-DE" b="1" dirty="0">
                <a:solidFill>
                  <a:srgbClr val="990099"/>
                </a:solidFill>
              </a:rPr>
              <a:t>Kompetenzerwerb:</a:t>
            </a:r>
            <a:endParaRPr lang="de-DE" b="1" dirty="0"/>
          </a:p>
          <a:p>
            <a:pPr marL="0" indent="0">
              <a:buNone/>
            </a:pPr>
            <a:r>
              <a:rPr lang="de-DE" dirty="0"/>
              <a:t>Der Bildungsauftrag des Religionsunterrichts beinhaltet auch, </a:t>
            </a:r>
          </a:p>
          <a:p>
            <a:pPr marL="0" indent="0">
              <a:buNone/>
            </a:pPr>
            <a:r>
              <a:rPr lang="de-DE" dirty="0"/>
              <a:t>Schüler*innen Inhalte der Bibel- also Weltliteratur und die Lehre der Kirche und deren Glaubenssätze verständlich zu machen. </a:t>
            </a:r>
          </a:p>
          <a:p>
            <a:pPr marL="0" indent="0">
              <a:buNone/>
            </a:pPr>
            <a:r>
              <a:rPr lang="de-DE" dirty="0"/>
              <a:t>Sie sollen lernen, unterschiedliche Deutungen und Glaubensaussagen der Christ*innen heute zu verstehen, sie auch zu beurteilen und sich zu ihnen zu positionieren.</a:t>
            </a:r>
          </a:p>
          <a:p>
            <a:pPr marL="0" indent="0">
              <a:buNone/>
            </a:pPr>
            <a:r>
              <a:rPr lang="de-DE" b="1" dirty="0">
                <a:solidFill>
                  <a:srgbClr val="990099"/>
                </a:solidFill>
              </a:rPr>
              <a:t>Lernausganslage:</a:t>
            </a:r>
          </a:p>
          <a:p>
            <a:pPr marL="0" indent="0">
              <a:buNone/>
            </a:pPr>
            <a:r>
              <a:rPr lang="de-DE" dirty="0"/>
              <a:t>Je nach dem Weltbild des Elternhauses und aufgrund der entwicklungspsychologischen Glaubensstufen deuten und verstehen die Schüler*innen die Jungfrauengeburt in der GS und SEK I unterschiedlich. Daher:</a:t>
            </a:r>
          </a:p>
          <a:p>
            <a:pPr marL="0" indent="0">
              <a:buNone/>
            </a:pPr>
            <a:r>
              <a:rPr lang="de-DE" dirty="0"/>
              <a:t>Verschiedene Deutungen zur </a:t>
            </a:r>
            <a:r>
              <a:rPr lang="de-DE" b="1" dirty="0">
                <a:solidFill>
                  <a:srgbClr val="993366"/>
                </a:solidFill>
              </a:rPr>
              <a:t>Jungfrauengeburt</a:t>
            </a:r>
            <a:r>
              <a:rPr lang="de-DE" dirty="0"/>
              <a:t> können und sollten in einem kompetenzorientierten Unterricht, der die Lernausgangslage der Adressaten wahrnimmt und berücksichtigt, diskursiv besprochen und nebeneinander als gleichwertig stehen gelassen werden. </a:t>
            </a:r>
          </a:p>
        </p:txBody>
      </p:sp>
    </p:spTree>
    <p:extLst>
      <p:ext uri="{BB962C8B-B14F-4D97-AF65-F5344CB8AC3E}">
        <p14:creationId xmlns:p14="http://schemas.microsoft.com/office/powerpoint/2010/main" val="365343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1000"/>
                                        <p:tgtEl>
                                          <p:spTgt spid="3">
                                            <p:txEl>
                                              <p:pRg st="5" end="5"/>
                                            </p:txEl>
                                          </p:spTgt>
                                        </p:tgtEl>
                                      </p:cBhvr>
                                    </p:animEffect>
                                    <p:anim calcmode="lin" valueType="num">
                                      <p:cBhvr>
                                        <p:cTn id="3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1000"/>
                                        <p:tgtEl>
                                          <p:spTgt spid="3">
                                            <p:txEl>
                                              <p:pRg st="7" end="7"/>
                                            </p:txEl>
                                          </p:spTgt>
                                        </p:tgtEl>
                                      </p:cBhvr>
                                    </p:animEffect>
                                    <p:anim calcmode="lin" valueType="num">
                                      <p:cBhvr>
                                        <p:cTn id="53"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607FD5-B98E-4EAB-80C3-02A9FFF648C3}"/>
              </a:ext>
            </a:extLst>
          </p:cNvPr>
          <p:cNvSpPr>
            <a:spLocks noGrp="1"/>
          </p:cNvSpPr>
          <p:nvPr>
            <p:ph type="title"/>
          </p:nvPr>
        </p:nvSpPr>
        <p:spPr/>
        <p:txBody>
          <a:bodyPr/>
          <a:lstStyle/>
          <a:p>
            <a:r>
              <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Fachdidaktische Impulse</a:t>
            </a:r>
          </a:p>
        </p:txBody>
      </p:sp>
      <p:sp>
        <p:nvSpPr>
          <p:cNvPr id="3" name="Inhaltsplatzhalter 2">
            <a:extLst>
              <a:ext uri="{FF2B5EF4-FFF2-40B4-BE49-F238E27FC236}">
                <a16:creationId xmlns:a16="http://schemas.microsoft.com/office/drawing/2014/main" id="{076FDA1F-1765-4E1E-B7A5-DD1D6F7492CE}"/>
              </a:ext>
            </a:extLst>
          </p:cNvPr>
          <p:cNvSpPr>
            <a:spLocks noGrp="1"/>
          </p:cNvSpPr>
          <p:nvPr>
            <p:ph idx="1"/>
          </p:nvPr>
        </p:nvSpPr>
        <p:spPr/>
        <p:txBody>
          <a:bodyPr/>
          <a:lstStyle/>
          <a:p>
            <a:r>
              <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Was ich über Engel sage …</a:t>
            </a:r>
          </a:p>
          <a:p>
            <a:r>
              <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Miniüberblick: Was die Bibel über Engel sagt,…</a:t>
            </a:r>
          </a:p>
          <a:p>
            <a:r>
              <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Lieder der Engel im Gottesdienst</a:t>
            </a:r>
          </a:p>
          <a:p>
            <a:endPar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marL="0" indent="0">
              <a:buNone/>
            </a:pPr>
            <a:endParaRPr lang="de-DE" dirty="0"/>
          </a:p>
          <a:p>
            <a:pPr marL="0" indent="0">
              <a:buNone/>
            </a:pPr>
            <a:endParaRPr lang="de-DE" dirty="0"/>
          </a:p>
          <a:p>
            <a:pPr marL="0" indent="0">
              <a:buNone/>
            </a:pPr>
            <a:endParaRPr lang="de-DE" dirty="0"/>
          </a:p>
          <a:p>
            <a:endParaRPr lang="de-DE" dirty="0"/>
          </a:p>
        </p:txBody>
      </p:sp>
    </p:spTree>
    <p:extLst>
      <p:ext uri="{BB962C8B-B14F-4D97-AF65-F5344CB8AC3E}">
        <p14:creationId xmlns:p14="http://schemas.microsoft.com/office/powerpoint/2010/main" val="198538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8C21-300A-422B-B53B-3C65DE18A6FC}"/>
              </a:ext>
            </a:extLst>
          </p:cNvPr>
          <p:cNvSpPr>
            <a:spLocks noGrp="1"/>
          </p:cNvSpPr>
          <p:nvPr>
            <p:ph type="title"/>
          </p:nvPr>
        </p:nvSpPr>
        <p:spPr>
          <a:xfrm>
            <a:off x="328534" y="4862174"/>
            <a:ext cx="10515600" cy="1325563"/>
          </a:xfrm>
        </p:spPr>
        <p:txBody>
          <a:bodyPr/>
          <a:lstStyle/>
          <a:p>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Was ich über Engel sage,…</a:t>
            </a:r>
          </a:p>
        </p:txBody>
      </p:sp>
    </p:spTree>
    <p:extLst>
      <p:ext uri="{BB962C8B-B14F-4D97-AF65-F5344CB8AC3E}">
        <p14:creationId xmlns:p14="http://schemas.microsoft.com/office/powerpoint/2010/main" val="347245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7CF59B9-AF65-4B22-8040-03B2BA48493B}"/>
              </a:ext>
            </a:extLst>
          </p:cNvPr>
          <p:cNvSpPr>
            <a:spLocks noGrp="1"/>
          </p:cNvSpPr>
          <p:nvPr>
            <p:ph type="title"/>
          </p:nvPr>
        </p:nvSpPr>
        <p:spPr/>
        <p:txBody>
          <a:bodyPr/>
          <a:lstStyle/>
          <a:p>
            <a:pPr algn="ctr"/>
            <a:r>
              <a:rPr lang="de-DE" b="1" dirty="0">
                <a:solidFill>
                  <a:srgbClr val="990099"/>
                </a:solidFill>
              </a:rPr>
              <a:t>Engel sind für mich,…</a:t>
            </a:r>
          </a:p>
        </p:txBody>
      </p:sp>
      <p:pic>
        <p:nvPicPr>
          <p:cNvPr id="5" name="Grafik 4">
            <a:extLst>
              <a:ext uri="{FF2B5EF4-FFF2-40B4-BE49-F238E27FC236}">
                <a16:creationId xmlns:a16="http://schemas.microsoft.com/office/drawing/2014/main" id="{DEAED111-8A52-4177-B6B9-D05EBFC7D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5202" y="2148969"/>
            <a:ext cx="2301595" cy="305982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732768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8C21-300A-422B-B53B-3C65DE18A6FC}"/>
              </a:ext>
            </a:extLst>
          </p:cNvPr>
          <p:cNvSpPr>
            <a:spLocks noGrp="1"/>
          </p:cNvSpPr>
          <p:nvPr>
            <p:ph type="title"/>
          </p:nvPr>
        </p:nvSpPr>
        <p:spPr>
          <a:xfrm>
            <a:off x="328534" y="4862174"/>
            <a:ext cx="10515600" cy="1325563"/>
          </a:xfrm>
        </p:spPr>
        <p:txBody>
          <a:bodyPr/>
          <a:lstStyle/>
          <a:p>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Was die Bibel über Engel sagt,…</a:t>
            </a:r>
          </a:p>
        </p:txBody>
      </p:sp>
    </p:spTree>
    <p:extLst>
      <p:ext uri="{BB962C8B-B14F-4D97-AF65-F5344CB8AC3E}">
        <p14:creationId xmlns:p14="http://schemas.microsoft.com/office/powerpoint/2010/main" val="2791215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1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fik 7">
            <a:extLst>
              <a:ext uri="{FF2B5EF4-FFF2-40B4-BE49-F238E27FC236}">
                <a16:creationId xmlns:a16="http://schemas.microsoft.com/office/drawing/2014/main" id="{3C82CABC-CD4A-4B8C-82CE-F827DFDC9F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5858" y="281874"/>
            <a:ext cx="3086100" cy="4445000"/>
          </a:xfrm>
          <a:prstGeom prst="rect">
            <a:avLst/>
          </a:prstGeom>
        </p:spPr>
      </p:pic>
      <p:pic>
        <p:nvPicPr>
          <p:cNvPr id="6" name="Inhaltsplatzhalter 5">
            <a:extLst>
              <a:ext uri="{FF2B5EF4-FFF2-40B4-BE49-F238E27FC236}">
                <a16:creationId xmlns:a16="http://schemas.microsoft.com/office/drawing/2014/main" id="{AEFAA541-3619-40DF-87B1-C4C7FBC68F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9287" y="2051844"/>
            <a:ext cx="6362700" cy="4445000"/>
          </a:xfrm>
        </p:spPr>
      </p:pic>
      <p:sp>
        <p:nvSpPr>
          <p:cNvPr id="4" name="Titel 3">
            <a:extLst>
              <a:ext uri="{FF2B5EF4-FFF2-40B4-BE49-F238E27FC236}">
                <a16:creationId xmlns:a16="http://schemas.microsoft.com/office/drawing/2014/main" id="{F11EF8EB-0A12-4DD2-B8B0-6C48964089A6}"/>
              </a:ext>
            </a:extLst>
          </p:cNvPr>
          <p:cNvSpPr>
            <a:spLocks noGrp="1"/>
          </p:cNvSpPr>
          <p:nvPr>
            <p:ph type="title"/>
          </p:nvPr>
        </p:nvSpPr>
        <p:spPr>
          <a:xfrm>
            <a:off x="838200" y="562271"/>
            <a:ext cx="10515600" cy="1128417"/>
          </a:xfrm>
          <a:prstGeom prst="rect">
            <a:avLst/>
          </a:prstGeom>
        </p:spPr>
        <p:txBody>
          <a:bodyPr vert="horz" lIns="91440" tIns="45720" rIns="91440" bIns="45720" rtlCol="0" anchor="ctr">
            <a:normAutofit/>
          </a:bodyPr>
          <a:lstStyle/>
          <a:p>
            <a:pPr algn="ctr"/>
            <a:r>
              <a:rPr lang="en-US" sz="3600" b="1" dirty="0">
                <a:solidFill>
                  <a:srgbClr val="993366"/>
                </a:solidFill>
              </a:rPr>
              <a:t>Engel auf der </a:t>
            </a:r>
            <a:r>
              <a:rPr lang="en-US" sz="3600" b="1" dirty="0" err="1">
                <a:solidFill>
                  <a:srgbClr val="993366"/>
                </a:solidFill>
              </a:rPr>
              <a:t>Himmelsleiter</a:t>
            </a:r>
            <a:br>
              <a:rPr lang="en-US" sz="3600" b="1" dirty="0">
                <a:solidFill>
                  <a:srgbClr val="993366"/>
                </a:solidFill>
              </a:rPr>
            </a:br>
            <a:r>
              <a:rPr lang="en-US" sz="3600" b="1" dirty="0" err="1">
                <a:solidFill>
                  <a:srgbClr val="993366"/>
                </a:solidFill>
              </a:rPr>
              <a:t>zwischen</a:t>
            </a:r>
            <a:r>
              <a:rPr lang="en-US" sz="3600" b="1" dirty="0">
                <a:solidFill>
                  <a:srgbClr val="993366"/>
                </a:solidFill>
              </a:rPr>
              <a:t> Himmel und </a:t>
            </a:r>
            <a:r>
              <a:rPr lang="en-US" sz="3600" b="1" dirty="0" err="1">
                <a:solidFill>
                  <a:srgbClr val="993366"/>
                </a:solidFill>
              </a:rPr>
              <a:t>Erde</a:t>
            </a:r>
            <a:endParaRPr lang="en-US" sz="3600" b="1" dirty="0">
              <a:solidFill>
                <a:srgbClr val="993366"/>
              </a:solidFill>
            </a:endParaRPr>
          </a:p>
        </p:txBody>
      </p:sp>
      <p:sp>
        <p:nvSpPr>
          <p:cNvPr id="9" name="Rechteck 8">
            <a:extLst>
              <a:ext uri="{FF2B5EF4-FFF2-40B4-BE49-F238E27FC236}">
                <a16:creationId xmlns:a16="http://schemas.microsoft.com/office/drawing/2014/main" id="{2CED3557-824B-464A-8369-1F0841B23F2D}"/>
              </a:ext>
            </a:extLst>
          </p:cNvPr>
          <p:cNvSpPr/>
          <p:nvPr/>
        </p:nvSpPr>
        <p:spPr>
          <a:xfrm>
            <a:off x="389287" y="1496340"/>
            <a:ext cx="1559722" cy="407035"/>
          </a:xfrm>
          <a:prstGeom prst="rect">
            <a:avLst/>
          </a:prstGeom>
        </p:spPr>
        <p:txBody>
          <a:bodyPr wrap="non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Jakobs Vision</a:t>
            </a:r>
          </a:p>
        </p:txBody>
      </p:sp>
      <p:sp>
        <p:nvSpPr>
          <p:cNvPr id="10" name="Rechteck 9">
            <a:extLst>
              <a:ext uri="{FF2B5EF4-FFF2-40B4-BE49-F238E27FC236}">
                <a16:creationId xmlns:a16="http://schemas.microsoft.com/office/drawing/2014/main" id="{9B7B7506-8A1C-44CC-886F-93E003FEAD99}"/>
              </a:ext>
            </a:extLst>
          </p:cNvPr>
          <p:cNvSpPr/>
          <p:nvPr/>
        </p:nvSpPr>
        <p:spPr>
          <a:xfrm>
            <a:off x="7377824" y="5007271"/>
            <a:ext cx="4558747" cy="1477328"/>
          </a:xfrm>
          <a:prstGeom prst="rect">
            <a:avLst/>
          </a:prstGeom>
        </p:spPr>
        <p:txBody>
          <a:bodyPr wrap="square">
            <a:spAutoFit/>
          </a:bodyPr>
          <a:lstStyle/>
          <a:p>
            <a:r>
              <a:rPr lang="de-DE" b="1" i="1" dirty="0"/>
              <a:t>Und Jesus spricht zu ihm: Wahrlich, wahrlich, </a:t>
            </a:r>
          </a:p>
          <a:p>
            <a:r>
              <a:rPr lang="de-DE" b="1" i="1" dirty="0"/>
              <a:t>ich sage euch: Ihr werdet den Himmel offen sehen und die Engel Gottes hinauf- und herabfahren über dem Menschensohn.</a:t>
            </a:r>
          </a:p>
          <a:p>
            <a:r>
              <a:rPr lang="de-DE" b="1" i="1" dirty="0"/>
              <a:t>aus Joh. 1,51</a:t>
            </a:r>
            <a:endParaRPr lang="de-DE" dirty="0"/>
          </a:p>
        </p:txBody>
      </p:sp>
    </p:spTree>
    <p:extLst>
      <p:ext uri="{BB962C8B-B14F-4D97-AF65-F5344CB8AC3E}">
        <p14:creationId xmlns:p14="http://schemas.microsoft.com/office/powerpoint/2010/main" val="382166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CD09D8-2164-48A4-84F0-56F82FD406E2}"/>
              </a:ext>
            </a:extLst>
          </p:cNvPr>
          <p:cNvSpPr>
            <a:spLocks noGrp="1"/>
          </p:cNvSpPr>
          <p:nvPr>
            <p:ph type="ctrTitle"/>
          </p:nvPr>
        </p:nvSpPr>
        <p:spPr>
          <a:xfrm>
            <a:off x="-2226366" y="0"/>
            <a:ext cx="9144000" cy="2387600"/>
          </a:xfrm>
        </p:spPr>
        <p:txBody>
          <a:bodyPr>
            <a:normAutofit/>
          </a:bodyPr>
          <a:lstStyle/>
          <a:p>
            <a:r>
              <a:rPr lang="de-DE" b="1" dirty="0"/>
              <a:t>Advent</a:t>
            </a:r>
          </a:p>
        </p:txBody>
      </p:sp>
      <p:sp>
        <p:nvSpPr>
          <p:cNvPr id="3" name="Untertitel 2">
            <a:extLst>
              <a:ext uri="{FF2B5EF4-FFF2-40B4-BE49-F238E27FC236}">
                <a16:creationId xmlns:a16="http://schemas.microsoft.com/office/drawing/2014/main" id="{5BB17774-6F46-4291-8BF4-0511C92163CE}"/>
              </a:ext>
            </a:extLst>
          </p:cNvPr>
          <p:cNvSpPr>
            <a:spLocks noGrp="1"/>
          </p:cNvSpPr>
          <p:nvPr>
            <p:ph type="subTitle" idx="1"/>
          </p:nvPr>
        </p:nvSpPr>
        <p:spPr>
          <a:xfrm>
            <a:off x="424070" y="3097071"/>
            <a:ext cx="3578087" cy="3030774"/>
          </a:xfrm>
        </p:spPr>
        <p:txBody>
          <a:bodyPr>
            <a:normAutofit/>
          </a:bodyPr>
          <a:lstStyle/>
          <a:p>
            <a:r>
              <a:rPr lang="de-DE" b="1" dirty="0"/>
              <a:t>Modul 2</a:t>
            </a:r>
          </a:p>
          <a:p>
            <a:r>
              <a:rPr lang="de-DE" b="1" dirty="0"/>
              <a:t>3.12.2020</a:t>
            </a:r>
          </a:p>
          <a:p>
            <a:endParaRPr lang="de-DE" b="1" dirty="0"/>
          </a:p>
          <a:p>
            <a:r>
              <a:rPr lang="de-DE" b="1" dirty="0"/>
              <a:t>Susanne Gärtner</a:t>
            </a:r>
          </a:p>
          <a:p>
            <a:r>
              <a:rPr lang="de-DE" b="1" dirty="0"/>
              <a:t>Studienleiterin</a:t>
            </a:r>
          </a:p>
          <a:p>
            <a:r>
              <a:rPr lang="de-DE" b="1" dirty="0"/>
              <a:t>RPI Mainz</a:t>
            </a:r>
          </a:p>
        </p:txBody>
      </p:sp>
      <p:pic>
        <p:nvPicPr>
          <p:cNvPr id="5" name="Grafik 4">
            <a:extLst>
              <a:ext uri="{FF2B5EF4-FFF2-40B4-BE49-F238E27FC236}">
                <a16:creationId xmlns:a16="http://schemas.microsoft.com/office/drawing/2014/main" id="{0B371E94-3AD4-47C9-AE6A-8FA43E572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9499" y="392620"/>
            <a:ext cx="6853712" cy="5735225"/>
          </a:xfrm>
          <a:prstGeom prst="ellipse">
            <a:avLst/>
          </a:prstGeom>
          <a:ln>
            <a:noFill/>
          </a:ln>
          <a:effectLst>
            <a:softEdge rad="112500"/>
          </a:effectLst>
        </p:spPr>
      </p:pic>
      <p:pic>
        <p:nvPicPr>
          <p:cNvPr id="6" name="Grafik 5">
            <a:extLst>
              <a:ext uri="{FF2B5EF4-FFF2-40B4-BE49-F238E27FC236}">
                <a16:creationId xmlns:a16="http://schemas.microsoft.com/office/drawing/2014/main" id="{640699A7-35FC-4743-B748-D219395DC25B}"/>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2000" cy="6857999"/>
          </a:xfrm>
          <a:prstGeom prst="rect">
            <a:avLst/>
          </a:prstGeom>
          <a:noFill/>
          <a:ln>
            <a:noFill/>
          </a:ln>
        </p:spPr>
      </p:pic>
    </p:spTree>
    <p:extLst>
      <p:ext uri="{BB962C8B-B14F-4D97-AF65-F5344CB8AC3E}">
        <p14:creationId xmlns:p14="http://schemas.microsoft.com/office/powerpoint/2010/main" val="220577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E970A6-C1FE-46F8-9BC0-1458E96B5944}"/>
              </a:ext>
            </a:extLst>
          </p:cNvPr>
          <p:cNvSpPr>
            <a:spLocks noGrp="1"/>
          </p:cNvSpPr>
          <p:nvPr>
            <p:ph type="title"/>
          </p:nvPr>
        </p:nvSpPr>
        <p:spPr/>
        <p:txBody>
          <a:bodyPr/>
          <a:lstStyle/>
          <a:p>
            <a:r>
              <a:rPr lang="de-DE" b="1" dirty="0"/>
              <a:t>Engel</a:t>
            </a:r>
          </a:p>
        </p:txBody>
      </p:sp>
      <p:sp>
        <p:nvSpPr>
          <p:cNvPr id="5" name="Rectangle 2">
            <a:extLst>
              <a:ext uri="{FF2B5EF4-FFF2-40B4-BE49-F238E27FC236}">
                <a16:creationId xmlns:a16="http://schemas.microsoft.com/office/drawing/2014/main" id="{79E34BA3-AAD7-4EDE-8592-73776A0CAEC8}"/>
              </a:ext>
            </a:extLst>
          </p:cNvPr>
          <p:cNvSpPr>
            <a:spLocks noGrp="1" noChangeArrowheads="1"/>
          </p:cNvSpPr>
          <p:nvPr>
            <p:ph idx="1"/>
          </p:nvPr>
        </p:nvSpPr>
        <p:spPr bwMode="auto">
          <a:xfrm>
            <a:off x="838200" y="230550"/>
            <a:ext cx="10754098" cy="6647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1"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800" b="1"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anose="020B0604020202020204" pitchFamily="34" charset="0"/>
              </a:rPr>
              <a:t>Bote, Abgesandter</a:t>
            </a:r>
          </a:p>
          <a:p>
            <a:pPr eaLnBrk="0" fontAlgn="base" hangingPunct="0">
              <a:lnSpc>
                <a:spcPct val="100000"/>
              </a:lnSpc>
              <a:spcBef>
                <a:spcPct val="0"/>
              </a:spcBef>
              <a:spcAft>
                <a:spcPct val="0"/>
              </a:spcAft>
              <a:buFont typeface="Wingdings" panose="05000000000000000000" pitchFamily="2" charset="2"/>
              <a:buChar char="Ø"/>
            </a:pPr>
            <a:r>
              <a:rPr lang="de-DE" altLang="de-DE" sz="2400" b="1" dirty="0">
                <a:latin typeface="Arial" panose="020B0604020202020204" pitchFamily="34" charset="0"/>
              </a:rPr>
              <a:t>Himmlisches Wesen, Geistwesen in geflügelter Menschengestalt</a:t>
            </a:r>
          </a:p>
          <a:p>
            <a:pPr eaLnBrk="0" fontAlgn="base" hangingPunct="0">
              <a:lnSpc>
                <a:spcPct val="100000"/>
              </a:lnSpc>
              <a:spcBef>
                <a:spcPct val="0"/>
              </a:spcBef>
              <a:spcAft>
                <a:spcPct val="0"/>
              </a:spcAft>
              <a:buFont typeface="Wingdings" panose="05000000000000000000" pitchFamily="2" charset="2"/>
              <a:buChar char="Ø"/>
            </a:pPr>
            <a:r>
              <a:rPr lang="de-DE" altLang="de-DE" sz="2400" b="1" dirty="0">
                <a:latin typeface="Arial" panose="020B0604020202020204" pitchFamily="34" charset="0"/>
              </a:rPr>
              <a:t>v</a:t>
            </a:r>
            <a:r>
              <a:rPr kumimoji="0" lang="de-DE" altLang="de-DE" sz="2400" b="1" i="0" u="none" strike="noStrike" cap="none" normalizeH="0" baseline="0" dirty="0">
                <a:ln>
                  <a:noFill/>
                </a:ln>
                <a:solidFill>
                  <a:schemeClr val="tx1"/>
                </a:solidFill>
                <a:effectLst/>
                <a:latin typeface="Arial" panose="020B0604020202020204" pitchFamily="34" charset="0"/>
              </a:rPr>
              <a:t>on Gott erschaffen (Bibel, Koran)</a:t>
            </a:r>
          </a:p>
          <a:p>
            <a:pPr eaLnBrk="0" fontAlgn="base" hangingPunct="0">
              <a:lnSpc>
                <a:spcPct val="100000"/>
              </a:lnSpc>
              <a:spcBef>
                <a:spcPct val="0"/>
              </a:spcBef>
              <a:spcAft>
                <a:spcPct val="0"/>
              </a:spcAft>
              <a:buFont typeface="Wingdings" panose="05000000000000000000" pitchFamily="2" charset="2"/>
              <a:buChar char="Ø"/>
            </a:pPr>
            <a:r>
              <a:rPr kumimoji="0" lang="de-DE" altLang="de-DE" sz="2400" b="1" i="0" u="none" strike="noStrike" cap="none" normalizeH="0" baseline="0" dirty="0">
                <a:ln>
                  <a:noFill/>
                </a:ln>
                <a:solidFill>
                  <a:schemeClr val="tx1"/>
                </a:solidFill>
                <a:effectLst/>
                <a:latin typeface="Arial" panose="020B0604020202020204" pitchFamily="34" charset="0"/>
              </a:rPr>
              <a:t>Es gibt heilige und gefallene Engel.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4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400" b="1" i="0" u="none" strike="noStrike" cap="none" normalizeH="0" baseline="0" dirty="0">
                <a:ln>
                  <a:noFill/>
                </a:ln>
                <a:solidFill>
                  <a:schemeClr val="tx1"/>
                </a:solidFill>
                <a:effectLst/>
                <a:latin typeface="Arial" panose="020B0604020202020204" pitchFamily="34" charset="0"/>
              </a:rPr>
              <a:t>Biblisch lässt sich folgendes deuten: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2400" b="1" dirty="0">
              <a:latin typeface="Arial" panose="020B0604020202020204" pitchFamily="34" charset="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2400" b="1" dirty="0">
                <a:latin typeface="Arial" panose="020B0604020202020204" pitchFamily="34" charset="0"/>
              </a:rPr>
              <a:t>Satan (Luzifer) ist das Oberhaupt aller gefallener Engel.</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2400" b="1" dirty="0">
                <a:latin typeface="Arial" panose="020B0604020202020204" pitchFamily="34" charset="0"/>
              </a:rPr>
              <a:t>Michael ist das Oberhaupt der „guten“ Engel. </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2400" b="1" dirty="0">
                <a:latin typeface="Arial" panose="020B0604020202020204" pitchFamily="34" charset="0"/>
              </a:rPr>
              <a:t>Er kämpft mit vielen anderen Engeln gegen Mächte </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2400" b="1" dirty="0">
                <a:latin typeface="Arial" panose="020B0604020202020204" pitchFamily="34" charset="0"/>
              </a:rPr>
              <a:t>der Finsternis in der für uns unsichtbaren Welt, von der die Bibel erzählt.</a:t>
            </a: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de-DE" altLang="de-DE" sz="2400" b="1" dirty="0">
                <a:solidFill>
                  <a:srgbClr val="993366"/>
                </a:solidFill>
                <a:latin typeface="Arial" panose="020B0604020202020204" pitchFamily="34" charset="0"/>
              </a:rPr>
              <a:t>Gabriel bringt wichtige Botschaften vom Himmel zu</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2400" b="1" dirty="0">
                <a:solidFill>
                  <a:srgbClr val="993366"/>
                </a:solidFill>
                <a:latin typeface="Arial" panose="020B0604020202020204" pitchFamily="34" charset="0"/>
              </a:rPr>
              <a:t>Menschen ( Daniel, Zacharias und Maria).</a:t>
            </a:r>
            <a:endParaRPr kumimoji="0" lang="de-DE" altLang="de-DE" sz="2400" b="1" i="0" u="none" strike="noStrike" cap="none" normalizeH="0" baseline="0" dirty="0">
              <a:ln>
                <a:noFill/>
              </a:ln>
              <a:solidFill>
                <a:srgbClr val="993366"/>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2400" b="1" dirty="0">
              <a:solidFill>
                <a:srgbClr val="993366"/>
              </a:solidFill>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168738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5" end="5"/>
                                            </p:txEl>
                                          </p:spTgt>
                                        </p:tgtEl>
                                        <p:attrNameLst>
                                          <p:attrName>style.visibility</p:attrName>
                                        </p:attrNameLst>
                                      </p:cBhvr>
                                      <p:to>
                                        <p:strVal val="visible"/>
                                      </p:to>
                                    </p:set>
                                    <p:animEffect transition="in" filter="fade">
                                      <p:cBhvr>
                                        <p:cTn id="14" dur="1000"/>
                                        <p:tgtEl>
                                          <p:spTgt spid="5">
                                            <p:txEl>
                                              <p:pRg st="5" end="5"/>
                                            </p:txEl>
                                          </p:spTgt>
                                        </p:tgtEl>
                                      </p:cBhvr>
                                    </p:animEffect>
                                    <p:anim calcmode="lin" valueType="num">
                                      <p:cBhvr>
                                        <p:cTn id="1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fade">
                                      <p:cBhvr>
                                        <p:cTn id="21" dur="1000"/>
                                        <p:tgtEl>
                                          <p:spTgt spid="5">
                                            <p:txEl>
                                              <p:pRg st="6" end="6"/>
                                            </p:txEl>
                                          </p:spTgt>
                                        </p:tgtEl>
                                      </p:cBhvr>
                                    </p:animEffect>
                                    <p:anim calcmode="lin" valueType="num">
                                      <p:cBhvr>
                                        <p:cTn id="2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1000"/>
                                        <p:tgtEl>
                                          <p:spTgt spid="5">
                                            <p:txEl>
                                              <p:pRg st="7" end="7"/>
                                            </p:txEl>
                                          </p:spTgt>
                                        </p:tgtEl>
                                      </p:cBhvr>
                                    </p:animEffect>
                                    <p:anim calcmode="lin" valueType="num">
                                      <p:cBhvr>
                                        <p:cTn id="2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1000"/>
                                        <p:tgtEl>
                                          <p:spTgt spid="5">
                                            <p:txEl>
                                              <p:pRg st="9" end="9"/>
                                            </p:txEl>
                                          </p:spTgt>
                                        </p:tgtEl>
                                      </p:cBhvr>
                                    </p:animEffect>
                                    <p:anim calcmode="lin" valueType="num">
                                      <p:cBhvr>
                                        <p:cTn id="36"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1" end="11"/>
                                            </p:txEl>
                                          </p:spTgt>
                                        </p:tgtEl>
                                        <p:attrNameLst>
                                          <p:attrName>style.visibility</p:attrName>
                                        </p:attrNameLst>
                                      </p:cBhvr>
                                      <p:to>
                                        <p:strVal val="visible"/>
                                      </p:to>
                                    </p:set>
                                    <p:animEffect transition="in" filter="fade">
                                      <p:cBhvr>
                                        <p:cTn id="42" dur="1000"/>
                                        <p:tgtEl>
                                          <p:spTgt spid="5">
                                            <p:txEl>
                                              <p:pRg st="11" end="11"/>
                                            </p:txEl>
                                          </p:spTgt>
                                        </p:tgtEl>
                                      </p:cBhvr>
                                    </p:animEffect>
                                    <p:anim calcmode="lin" valueType="num">
                                      <p:cBhvr>
                                        <p:cTn id="43"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12" end="12"/>
                                            </p:txEl>
                                          </p:spTgt>
                                        </p:tgtEl>
                                        <p:attrNameLst>
                                          <p:attrName>style.visibility</p:attrName>
                                        </p:attrNameLst>
                                      </p:cBhvr>
                                      <p:to>
                                        <p:strVal val="visible"/>
                                      </p:to>
                                    </p:set>
                                    <p:animEffect transition="in" filter="fade">
                                      <p:cBhvr>
                                        <p:cTn id="49" dur="1000"/>
                                        <p:tgtEl>
                                          <p:spTgt spid="5">
                                            <p:txEl>
                                              <p:pRg st="12" end="12"/>
                                            </p:txEl>
                                          </p:spTgt>
                                        </p:tgtEl>
                                      </p:cBhvr>
                                    </p:animEffect>
                                    <p:anim calcmode="lin" valueType="num">
                                      <p:cBhvr>
                                        <p:cTn id="50" dur="1000" fill="hold"/>
                                        <p:tgtEl>
                                          <p:spTgt spid="5">
                                            <p:txEl>
                                              <p:pRg st="12" end="1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13" end="13"/>
                                            </p:txEl>
                                          </p:spTgt>
                                        </p:tgtEl>
                                        <p:attrNameLst>
                                          <p:attrName>style.visibility</p:attrName>
                                        </p:attrNameLst>
                                      </p:cBhvr>
                                      <p:to>
                                        <p:strVal val="visible"/>
                                      </p:to>
                                    </p:set>
                                    <p:animEffect transition="in" filter="fade">
                                      <p:cBhvr>
                                        <p:cTn id="56" dur="1000"/>
                                        <p:tgtEl>
                                          <p:spTgt spid="5">
                                            <p:txEl>
                                              <p:pRg st="13" end="13"/>
                                            </p:txEl>
                                          </p:spTgt>
                                        </p:tgtEl>
                                      </p:cBhvr>
                                    </p:animEffect>
                                    <p:anim calcmode="lin" valueType="num">
                                      <p:cBhvr>
                                        <p:cTn id="57" dur="1000" fill="hold"/>
                                        <p:tgtEl>
                                          <p:spTgt spid="5">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13" end="1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5">
                                            <p:txEl>
                                              <p:pRg st="14" end="14"/>
                                            </p:txEl>
                                          </p:spTgt>
                                        </p:tgtEl>
                                        <p:attrNameLst>
                                          <p:attrName>style.visibility</p:attrName>
                                        </p:attrNameLst>
                                      </p:cBhvr>
                                      <p:to>
                                        <p:strVal val="visible"/>
                                      </p:to>
                                    </p:set>
                                    <p:animEffect transition="in" filter="fade">
                                      <p:cBhvr>
                                        <p:cTn id="61" dur="1000"/>
                                        <p:tgtEl>
                                          <p:spTgt spid="5">
                                            <p:txEl>
                                              <p:pRg st="14" end="14"/>
                                            </p:txEl>
                                          </p:spTgt>
                                        </p:tgtEl>
                                      </p:cBhvr>
                                    </p:animEffect>
                                    <p:anim calcmode="lin" valueType="num">
                                      <p:cBhvr>
                                        <p:cTn id="62" dur="1000" fill="hold"/>
                                        <p:tgtEl>
                                          <p:spTgt spid="5">
                                            <p:txEl>
                                              <p:pRg st="14" end="14"/>
                                            </p:txEl>
                                          </p:spTgt>
                                        </p:tgtEl>
                                        <p:attrNameLst>
                                          <p:attrName>ppt_x</p:attrName>
                                        </p:attrNameLst>
                                      </p:cBhvr>
                                      <p:tavLst>
                                        <p:tav tm="0">
                                          <p:val>
                                            <p:strVal val="#ppt_x"/>
                                          </p:val>
                                        </p:tav>
                                        <p:tav tm="100000">
                                          <p:val>
                                            <p:strVal val="#ppt_x"/>
                                          </p:val>
                                        </p:tav>
                                      </p:tavLst>
                                    </p:anim>
                                    <p:anim calcmode="lin" valueType="num">
                                      <p:cBhvr>
                                        <p:cTn id="63" dur="1000" fill="hold"/>
                                        <p:tgtEl>
                                          <p:spTgt spid="5">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5">
                                            <p:txEl>
                                              <p:pRg st="15" end="15"/>
                                            </p:txEl>
                                          </p:spTgt>
                                        </p:tgtEl>
                                        <p:attrNameLst>
                                          <p:attrName>style.visibility</p:attrName>
                                        </p:attrNameLst>
                                      </p:cBhvr>
                                      <p:to>
                                        <p:strVal val="visible"/>
                                      </p:to>
                                    </p:set>
                                    <p:animEffect transition="in" filter="fade">
                                      <p:cBhvr>
                                        <p:cTn id="68" dur="1000"/>
                                        <p:tgtEl>
                                          <p:spTgt spid="5">
                                            <p:txEl>
                                              <p:pRg st="15" end="15"/>
                                            </p:txEl>
                                          </p:spTgt>
                                        </p:tgtEl>
                                      </p:cBhvr>
                                    </p:animEffect>
                                    <p:anim calcmode="lin" valueType="num">
                                      <p:cBhvr>
                                        <p:cTn id="69" dur="1000" fill="hold"/>
                                        <p:tgtEl>
                                          <p:spTgt spid="5">
                                            <p:txEl>
                                              <p:pRg st="15" end="15"/>
                                            </p:txEl>
                                          </p:spTgt>
                                        </p:tgtEl>
                                        <p:attrNameLst>
                                          <p:attrName>ppt_x</p:attrName>
                                        </p:attrNameLst>
                                      </p:cBhvr>
                                      <p:tavLst>
                                        <p:tav tm="0">
                                          <p:val>
                                            <p:strVal val="#ppt_x"/>
                                          </p:val>
                                        </p:tav>
                                        <p:tav tm="100000">
                                          <p:val>
                                            <p:strVal val="#ppt_x"/>
                                          </p:val>
                                        </p:tav>
                                      </p:tavLst>
                                    </p:anim>
                                    <p:anim calcmode="lin" valueType="num">
                                      <p:cBhvr>
                                        <p:cTn id="70" dur="1000" fill="hold"/>
                                        <p:tgtEl>
                                          <p:spTgt spid="5">
                                            <p:txEl>
                                              <p:pRg st="15" end="15"/>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5">
                                            <p:txEl>
                                              <p:pRg st="16" end="16"/>
                                            </p:txEl>
                                          </p:spTgt>
                                        </p:tgtEl>
                                        <p:attrNameLst>
                                          <p:attrName>style.visibility</p:attrName>
                                        </p:attrNameLst>
                                      </p:cBhvr>
                                      <p:to>
                                        <p:strVal val="visible"/>
                                      </p:to>
                                    </p:set>
                                    <p:animEffect transition="in" filter="fade">
                                      <p:cBhvr>
                                        <p:cTn id="73" dur="1000"/>
                                        <p:tgtEl>
                                          <p:spTgt spid="5">
                                            <p:txEl>
                                              <p:pRg st="16" end="16"/>
                                            </p:txEl>
                                          </p:spTgt>
                                        </p:tgtEl>
                                      </p:cBhvr>
                                    </p:animEffect>
                                    <p:anim calcmode="lin" valueType="num">
                                      <p:cBhvr>
                                        <p:cTn id="74" dur="1000" fill="hold"/>
                                        <p:tgtEl>
                                          <p:spTgt spid="5">
                                            <p:txEl>
                                              <p:pRg st="16" end="16"/>
                                            </p:txEl>
                                          </p:spTgt>
                                        </p:tgtEl>
                                        <p:attrNameLst>
                                          <p:attrName>ppt_x</p:attrName>
                                        </p:attrNameLst>
                                      </p:cBhvr>
                                      <p:tavLst>
                                        <p:tav tm="0">
                                          <p:val>
                                            <p:strVal val="#ppt_x"/>
                                          </p:val>
                                        </p:tav>
                                        <p:tav tm="100000">
                                          <p:val>
                                            <p:strVal val="#ppt_x"/>
                                          </p:val>
                                        </p:tav>
                                      </p:tavLst>
                                    </p:anim>
                                    <p:anim calcmode="lin" valueType="num">
                                      <p:cBhvr>
                                        <p:cTn id="75" dur="1000" fill="hold"/>
                                        <p:tgtEl>
                                          <p:spTgt spid="5">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C082E1-8C8D-4596-9CD8-C3731B7848EF}"/>
              </a:ext>
            </a:extLst>
          </p:cNvPr>
          <p:cNvSpPr>
            <a:spLocks noGrp="1"/>
          </p:cNvSpPr>
          <p:nvPr>
            <p:ph type="title"/>
          </p:nvPr>
        </p:nvSpPr>
        <p:spPr>
          <a:xfrm>
            <a:off x="215348" y="5162412"/>
            <a:ext cx="10515600" cy="1325563"/>
          </a:xfrm>
        </p:spPr>
        <p:txBody>
          <a:bodyPr/>
          <a:lstStyle/>
          <a:p>
            <a:pPr algn="ctr"/>
            <a:r>
              <a:rPr lang="de-DE" b="1" dirty="0">
                <a:solidFill>
                  <a:srgbClr val="993366"/>
                </a:solidFill>
              </a:rPr>
              <a:t>Verschiedene Engel, verschiedene Aufgaben</a:t>
            </a:r>
          </a:p>
        </p:txBody>
      </p:sp>
    </p:spTree>
    <p:extLst>
      <p:ext uri="{BB962C8B-B14F-4D97-AF65-F5344CB8AC3E}">
        <p14:creationId xmlns:p14="http://schemas.microsoft.com/office/powerpoint/2010/main" val="2080985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pic>
        <p:nvPicPr>
          <p:cNvPr id="7" name="Grafik 4">
            <a:extLst>
              <a:ext uri="{FF2B5EF4-FFF2-40B4-BE49-F238E27FC236}">
                <a16:creationId xmlns:a16="http://schemas.microsoft.com/office/drawing/2014/main" id="{F7886400-8285-4D0B-80FD-CC3BC0D92D9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 b="11997"/>
          <a:stretch/>
        </p:blipFill>
        <p:spPr>
          <a:xfrm>
            <a:off x="4476307" y="595421"/>
            <a:ext cx="7715693" cy="5658438"/>
          </a:xfrm>
          <a:prstGeom prst="rect">
            <a:avLst/>
          </a:prstGeom>
        </p:spPr>
      </p:pic>
      <p:sp>
        <p:nvSpPr>
          <p:cNvPr id="2" name="Titel 1">
            <a:extLst>
              <a:ext uri="{FF2B5EF4-FFF2-40B4-BE49-F238E27FC236}">
                <a16:creationId xmlns:a16="http://schemas.microsoft.com/office/drawing/2014/main" id="{14ACE5ED-C54E-4F37-8FD5-DF33545BE82B}"/>
              </a:ext>
            </a:extLst>
          </p:cNvPr>
          <p:cNvSpPr>
            <a:spLocks noGrp="1"/>
          </p:cNvSpPr>
          <p:nvPr>
            <p:ph type="title"/>
          </p:nvPr>
        </p:nvSpPr>
        <p:spPr>
          <a:xfrm>
            <a:off x="804484" y="2546823"/>
            <a:ext cx="3948269" cy="2383844"/>
          </a:xfrm>
        </p:spPr>
        <p:txBody>
          <a:bodyPr vert="horz" lIns="91440" tIns="45720" rIns="91440" bIns="45720" rtlCol="0" anchor="t">
            <a:normAutofit/>
          </a:bodyPr>
          <a:lstStyle/>
          <a:p>
            <a:r>
              <a:rPr lang="en-US" dirty="0" err="1">
                <a:solidFill>
                  <a:srgbClr val="000000"/>
                </a:solidFill>
              </a:rPr>
              <a:t>Sänger</a:t>
            </a:r>
            <a:br>
              <a:rPr lang="en-US" dirty="0">
                <a:solidFill>
                  <a:srgbClr val="000000"/>
                </a:solidFill>
              </a:rPr>
            </a:br>
            <a:r>
              <a:rPr lang="en-US" sz="2000" dirty="0" err="1">
                <a:solidFill>
                  <a:srgbClr val="000000"/>
                </a:solidFill>
              </a:rPr>
              <a:t>siehe</a:t>
            </a:r>
            <a:r>
              <a:rPr lang="en-US" sz="2000" dirty="0">
                <a:solidFill>
                  <a:srgbClr val="000000"/>
                </a:solidFill>
              </a:rPr>
              <a:t> Lukas 2</a:t>
            </a:r>
          </a:p>
        </p:txBody>
      </p:sp>
      <p:sp>
        <p:nvSpPr>
          <p:cNvPr id="3" name="Rechteck 2">
            <a:extLst>
              <a:ext uri="{FF2B5EF4-FFF2-40B4-BE49-F238E27FC236}">
                <a16:creationId xmlns:a16="http://schemas.microsoft.com/office/drawing/2014/main" id="{4A7B5161-C49E-4AEB-B9D3-57C0ACC9C62B}"/>
              </a:ext>
            </a:extLst>
          </p:cNvPr>
          <p:cNvSpPr/>
          <p:nvPr/>
        </p:nvSpPr>
        <p:spPr>
          <a:xfrm>
            <a:off x="4476307" y="6412158"/>
            <a:ext cx="2321085" cy="388696"/>
          </a:xfrm>
          <a:prstGeom prst="rect">
            <a:avLst/>
          </a:prstGeom>
        </p:spPr>
        <p:txBody>
          <a:bodyPr wrap="non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Copyright Kees de Kort</a:t>
            </a:r>
          </a:p>
        </p:txBody>
      </p:sp>
    </p:spTree>
    <p:extLst>
      <p:ext uri="{BB962C8B-B14F-4D97-AF65-F5344CB8AC3E}">
        <p14:creationId xmlns:p14="http://schemas.microsoft.com/office/powerpoint/2010/main" val="35426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rcRect r="14729"/>
          <a:stretch>
            <a:fillRect/>
          </a:stretch>
        </p:blipFill>
        <p:spPr>
          <a:xfrm>
            <a:off x="3466214" y="550975"/>
            <a:ext cx="8725786"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pic>
        <p:nvPicPr>
          <p:cNvPr id="5" name="Inhaltsplatzhalter 4">
            <a:extLst>
              <a:ext uri="{FF2B5EF4-FFF2-40B4-BE49-F238E27FC236}">
                <a16:creationId xmlns:a16="http://schemas.microsoft.com/office/drawing/2014/main" id="{FEAD3D89-038C-492B-A87C-475698C665F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585" r="-1" b="1693"/>
          <a:stretch/>
        </p:blipFill>
        <p:spPr>
          <a:xfrm>
            <a:off x="4476307" y="595421"/>
            <a:ext cx="7715693" cy="5658438"/>
          </a:xfrm>
          <a:prstGeom prst="rect">
            <a:avLst/>
          </a:prstGeom>
        </p:spPr>
      </p:pic>
      <p:sp>
        <p:nvSpPr>
          <p:cNvPr id="2" name="Titel 1">
            <a:extLst>
              <a:ext uri="{FF2B5EF4-FFF2-40B4-BE49-F238E27FC236}">
                <a16:creationId xmlns:a16="http://schemas.microsoft.com/office/drawing/2014/main" id="{17202007-3913-4677-9761-164427D2BA33}"/>
              </a:ext>
            </a:extLst>
          </p:cNvPr>
          <p:cNvSpPr>
            <a:spLocks noGrp="1"/>
          </p:cNvSpPr>
          <p:nvPr>
            <p:ph type="title"/>
          </p:nvPr>
        </p:nvSpPr>
        <p:spPr>
          <a:xfrm>
            <a:off x="804484" y="2546823"/>
            <a:ext cx="3948269" cy="2383844"/>
          </a:xfrm>
        </p:spPr>
        <p:txBody>
          <a:bodyPr vert="horz" lIns="91440" tIns="45720" rIns="91440" bIns="45720" rtlCol="0" anchor="t">
            <a:normAutofit/>
          </a:bodyPr>
          <a:lstStyle/>
          <a:p>
            <a:r>
              <a:rPr lang="en-US" dirty="0" err="1">
                <a:solidFill>
                  <a:srgbClr val="000000"/>
                </a:solidFill>
              </a:rPr>
              <a:t>Kämpfer</a:t>
            </a:r>
            <a:br>
              <a:rPr lang="en-US" dirty="0">
                <a:solidFill>
                  <a:srgbClr val="000000"/>
                </a:solidFill>
              </a:rPr>
            </a:br>
            <a:r>
              <a:rPr lang="en-US" sz="2000" dirty="0">
                <a:solidFill>
                  <a:srgbClr val="000000"/>
                </a:solidFill>
              </a:rPr>
              <a:t>Daniel 10,13</a:t>
            </a:r>
          </a:p>
        </p:txBody>
      </p:sp>
    </p:spTree>
    <p:extLst>
      <p:ext uri="{BB962C8B-B14F-4D97-AF65-F5344CB8AC3E}">
        <p14:creationId xmlns:p14="http://schemas.microsoft.com/office/powerpoint/2010/main" val="33532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3594FEE-727A-4D4A-93D0-58B049DCDE17}"/>
              </a:ext>
            </a:extLst>
          </p:cNvPr>
          <p:cNvSpPr>
            <a:spLocks noGrp="1"/>
          </p:cNvSpPr>
          <p:nvPr>
            <p:ph type="title"/>
          </p:nvPr>
        </p:nvSpPr>
        <p:spPr>
          <a:xfrm>
            <a:off x="838200" y="728662"/>
            <a:ext cx="3785513" cy="3728853"/>
          </a:xfrm>
          <a:noFill/>
        </p:spPr>
        <p:txBody>
          <a:bodyPr vert="horz" lIns="91440" tIns="45720" rIns="91440" bIns="45720" rtlCol="0" anchor="b">
            <a:normAutofit/>
          </a:bodyPr>
          <a:lstStyle/>
          <a:p>
            <a:r>
              <a:rPr lang="en-US" sz="5200" dirty="0" err="1"/>
              <a:t>Botschafter</a:t>
            </a:r>
            <a:br>
              <a:rPr lang="en-US" sz="5200" dirty="0"/>
            </a:br>
            <a:r>
              <a:rPr lang="en-US" sz="2000" dirty="0" err="1"/>
              <a:t>siehe</a:t>
            </a:r>
            <a:r>
              <a:rPr lang="en-US" sz="2000" dirty="0"/>
              <a:t> Lukas 1</a:t>
            </a:r>
            <a:br>
              <a:rPr lang="en-US" sz="2000" dirty="0"/>
            </a:br>
            <a:endParaRPr lang="en-US" sz="2000" dirty="0"/>
          </a:p>
        </p:txBody>
      </p:sp>
      <p:pic>
        <p:nvPicPr>
          <p:cNvPr id="7" name="Grafik 3" descr="Christlich, Bild, Historisch, Bibel, Christentum">
            <a:extLst>
              <a:ext uri="{FF2B5EF4-FFF2-40B4-BE49-F238E27FC236}">
                <a16:creationId xmlns:a16="http://schemas.microsoft.com/office/drawing/2014/main" id="{D3DF246D-2267-4B46-A447-4E33F16E87D8}"/>
              </a:ext>
            </a:extLst>
          </p:cNvPr>
          <p:cNvPicPr>
            <a:picLocks noGrp="1"/>
          </p:cNvPicPr>
          <p:nvPr>
            <p:ph idx="1"/>
          </p:nvPr>
        </p:nvPicPr>
        <p:blipFill rotWithShape="1">
          <a:blip r:embed="rId2">
            <a:extLst>
              <a:ext uri="{28A0092B-C50C-407E-A947-70E740481C1C}">
                <a14:useLocalDpi xmlns:a14="http://schemas.microsoft.com/office/drawing/2010/main" val="0"/>
              </a:ext>
            </a:extLst>
          </a:blip>
          <a:srcRect t="26234" r="-2" b="2869"/>
          <a:stretch/>
        </p:blipFill>
        <p:spPr bwMode="auto">
          <a:xfrm>
            <a:off x="5009505" y="10"/>
            <a:ext cx="7182495" cy="6857990"/>
          </a:xfrm>
          <a:prstGeom prst="rect">
            <a:avLst/>
          </a:prstGeom>
          <a:noFill/>
        </p:spPr>
      </p:pic>
    </p:spTree>
    <p:extLst>
      <p:ext uri="{BB962C8B-B14F-4D97-AF65-F5344CB8AC3E}">
        <p14:creationId xmlns:p14="http://schemas.microsoft.com/office/powerpoint/2010/main" val="416164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6A84AF-6F58-471A-BF1F-10D8C0351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ABA7ED-260A-4B97-870C-2AE944640AF1}"/>
              </a:ext>
            </a:extLst>
          </p:cNvPr>
          <p:cNvSpPr>
            <a:spLocks noGrp="1"/>
          </p:cNvSpPr>
          <p:nvPr>
            <p:ph type="title"/>
          </p:nvPr>
        </p:nvSpPr>
        <p:spPr>
          <a:xfrm>
            <a:off x="732183" y="1564573"/>
            <a:ext cx="3785513" cy="3728853"/>
          </a:xfrm>
          <a:noFill/>
        </p:spPr>
        <p:txBody>
          <a:bodyPr vert="horz" lIns="91440" tIns="45720" rIns="91440" bIns="45720" rtlCol="0" anchor="b">
            <a:normAutofit fontScale="90000"/>
          </a:bodyPr>
          <a:lstStyle/>
          <a:p>
            <a:br>
              <a:rPr lang="en-US" sz="5200" dirty="0"/>
            </a:br>
            <a:br>
              <a:rPr lang="en-US" sz="5200" dirty="0"/>
            </a:br>
            <a:r>
              <a:rPr lang="en-US" sz="5200" dirty="0" err="1"/>
              <a:t>Gottes</a:t>
            </a:r>
            <a:r>
              <a:rPr lang="en-US" sz="5200" dirty="0"/>
              <a:t> Diener </a:t>
            </a:r>
            <a:r>
              <a:rPr lang="en-US" sz="5200" dirty="0" err="1"/>
              <a:t>im</a:t>
            </a:r>
            <a:r>
              <a:rPr lang="en-US" sz="5200" dirty="0"/>
              <a:t> Himmel</a:t>
            </a:r>
            <a:br>
              <a:rPr lang="en-US" sz="5200" dirty="0"/>
            </a:br>
            <a:r>
              <a:rPr lang="en-US" sz="5200" dirty="0" err="1"/>
              <a:t>z.B</a:t>
            </a:r>
            <a:r>
              <a:rPr lang="en-US" sz="5200" dirty="0"/>
              <a:t>.</a:t>
            </a:r>
            <a:br>
              <a:rPr lang="en-US" sz="5200" dirty="0"/>
            </a:br>
            <a:r>
              <a:rPr lang="en-US" sz="5200" dirty="0" err="1"/>
              <a:t>Darbringer</a:t>
            </a:r>
            <a:r>
              <a:rPr lang="en-US" sz="5200" dirty="0"/>
              <a:t> der </a:t>
            </a:r>
            <a:r>
              <a:rPr lang="en-US" sz="5200" dirty="0" err="1"/>
              <a:t>Gebete</a:t>
            </a:r>
            <a:r>
              <a:rPr lang="en-US" sz="5200" dirty="0"/>
              <a:t> der </a:t>
            </a:r>
            <a:r>
              <a:rPr lang="en-US" sz="5200" dirty="0" err="1"/>
              <a:t>Heiligen</a:t>
            </a:r>
            <a:br>
              <a:rPr lang="en-US" sz="5200" dirty="0"/>
            </a:br>
            <a:r>
              <a:rPr lang="en-US" sz="2200" dirty="0" err="1"/>
              <a:t>siehe</a:t>
            </a:r>
            <a:r>
              <a:rPr lang="en-US" sz="5200" dirty="0"/>
              <a:t> </a:t>
            </a:r>
            <a:r>
              <a:rPr lang="en-US" sz="2200" dirty="0" err="1"/>
              <a:t>Offenbarung</a:t>
            </a:r>
            <a:r>
              <a:rPr lang="en-US" sz="2200" dirty="0"/>
              <a:t> 8</a:t>
            </a:r>
          </a:p>
        </p:txBody>
      </p:sp>
      <p:pic>
        <p:nvPicPr>
          <p:cNvPr id="5" name="Inhaltsplatzhalter 4">
            <a:extLst>
              <a:ext uri="{FF2B5EF4-FFF2-40B4-BE49-F238E27FC236}">
                <a16:creationId xmlns:a16="http://schemas.microsoft.com/office/drawing/2014/main" id="{50F7373C-1209-422A-9826-A97E0D3C8F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518" r="-1" b="-1"/>
          <a:stretch/>
        </p:blipFill>
        <p:spPr>
          <a:xfrm>
            <a:off x="5009505" y="10"/>
            <a:ext cx="7182495" cy="6857990"/>
          </a:xfrm>
          <a:prstGeom prst="rect">
            <a:avLst/>
          </a:prstGeom>
        </p:spPr>
      </p:pic>
    </p:spTree>
    <p:extLst>
      <p:ext uri="{BB962C8B-B14F-4D97-AF65-F5344CB8AC3E}">
        <p14:creationId xmlns:p14="http://schemas.microsoft.com/office/powerpoint/2010/main" val="263745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71956-43DA-45AE-81D7-749B4F9BEB7F}"/>
              </a:ext>
            </a:extLst>
          </p:cNvPr>
          <p:cNvSpPr>
            <a:spLocks noGrp="1"/>
          </p:cNvSpPr>
          <p:nvPr>
            <p:ph type="title"/>
          </p:nvPr>
        </p:nvSpPr>
        <p:spPr>
          <a:xfrm>
            <a:off x="1089992" y="2737264"/>
            <a:ext cx="2554356" cy="1325563"/>
          </a:xfrm>
        </p:spPr>
        <p:txBody>
          <a:bodyPr>
            <a:normAutofit fontScale="90000"/>
          </a:bodyPr>
          <a:lstStyle/>
          <a:p>
            <a:r>
              <a:rPr lang="de-DE" dirty="0"/>
              <a:t>Schutz-engel</a:t>
            </a:r>
            <a:br>
              <a:rPr lang="de-DE" dirty="0"/>
            </a:br>
            <a:r>
              <a:rPr lang="de-DE" sz="2200" dirty="0"/>
              <a:t>siehe Matt.18 10-11</a:t>
            </a:r>
          </a:p>
        </p:txBody>
      </p:sp>
      <p:pic>
        <p:nvPicPr>
          <p:cNvPr id="5" name="Inhaltsplatzhalter 4">
            <a:extLst>
              <a:ext uri="{FF2B5EF4-FFF2-40B4-BE49-F238E27FC236}">
                <a16:creationId xmlns:a16="http://schemas.microsoft.com/office/drawing/2014/main" id="{682B4F2A-73FD-4D8E-871D-F15B05BAAB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54648" y="1359038"/>
            <a:ext cx="6310097" cy="4351338"/>
          </a:xfrm>
        </p:spPr>
      </p:pic>
    </p:spTree>
    <p:extLst>
      <p:ext uri="{BB962C8B-B14F-4D97-AF65-F5344CB8AC3E}">
        <p14:creationId xmlns:p14="http://schemas.microsoft.com/office/powerpoint/2010/main" val="4866378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CE3CF2-AABA-4A70-BC90-93FF91A9ED12}"/>
              </a:ext>
            </a:extLst>
          </p:cNvPr>
          <p:cNvSpPr>
            <a:spLocks noGrp="1"/>
          </p:cNvSpPr>
          <p:nvPr>
            <p:ph type="title"/>
          </p:nvPr>
        </p:nvSpPr>
        <p:spPr>
          <a:xfrm>
            <a:off x="440635" y="5188916"/>
            <a:ext cx="10515600" cy="1325563"/>
          </a:xfrm>
        </p:spPr>
        <p:txBody>
          <a:bodyPr/>
          <a:lstStyle/>
          <a:p>
            <a:r>
              <a:rPr lang="de-DE" b="1" dirty="0">
                <a:solidFill>
                  <a:srgbClr val="993366"/>
                </a:solidFill>
              </a:rPr>
              <a:t>Engellieder in der Liturgie der Kirche</a:t>
            </a:r>
          </a:p>
        </p:txBody>
      </p:sp>
    </p:spTree>
    <p:extLst>
      <p:ext uri="{BB962C8B-B14F-4D97-AF65-F5344CB8AC3E}">
        <p14:creationId xmlns:p14="http://schemas.microsoft.com/office/powerpoint/2010/main" val="3358483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61D9A4-5669-42F6-99BA-B2E1B3254AAD}"/>
              </a:ext>
            </a:extLst>
          </p:cNvPr>
          <p:cNvSpPr>
            <a:spLocks noGrp="1"/>
          </p:cNvSpPr>
          <p:nvPr>
            <p:ph type="title"/>
          </p:nvPr>
        </p:nvSpPr>
        <p:spPr>
          <a:xfrm>
            <a:off x="4965430" y="629268"/>
            <a:ext cx="6586491" cy="1286160"/>
          </a:xfrm>
        </p:spPr>
        <p:txBody>
          <a:bodyPr anchor="b">
            <a:normAutofit fontScale="90000"/>
          </a:bodyPr>
          <a:lstStyle/>
          <a:p>
            <a:br>
              <a:rPr lang="de-DE" sz="4100" dirty="0"/>
            </a:br>
            <a:r>
              <a:rPr lang="de-DE" sz="4100" dirty="0"/>
              <a:t>Und dann gibt es noch die </a:t>
            </a:r>
            <a:r>
              <a:rPr lang="de-DE" sz="41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Seraphim </a:t>
            </a:r>
            <a:endParaRPr lang="de-DE" sz="4100" dirty="0">
              <a:solidFill>
                <a:srgbClr val="FFFF00"/>
              </a:solidFill>
            </a:endParaRPr>
          </a:p>
        </p:txBody>
      </p:sp>
      <p:sp>
        <p:nvSpPr>
          <p:cNvPr id="3" name="Inhaltsplatzhalter 2">
            <a:extLst>
              <a:ext uri="{FF2B5EF4-FFF2-40B4-BE49-F238E27FC236}">
                <a16:creationId xmlns:a16="http://schemas.microsoft.com/office/drawing/2014/main" id="{85040331-6F9E-4165-B654-EFA3EF1B9DB3}"/>
              </a:ext>
            </a:extLst>
          </p:cNvPr>
          <p:cNvSpPr>
            <a:spLocks noGrp="1"/>
          </p:cNvSpPr>
          <p:nvPr>
            <p:ph idx="1"/>
          </p:nvPr>
        </p:nvSpPr>
        <p:spPr>
          <a:xfrm>
            <a:off x="4942369" y="2314807"/>
            <a:ext cx="6586489" cy="3785419"/>
          </a:xfrm>
        </p:spPr>
        <p:txBody>
          <a:bodyPr>
            <a:normAutofit fontScale="25000" lnSpcReduction="20000"/>
          </a:bodyPr>
          <a:lstStyle/>
          <a:p>
            <a:pPr marL="0" indent="0">
              <a:buNone/>
            </a:pPr>
            <a:r>
              <a:rPr lang="de-DE" sz="7400" dirty="0"/>
              <a:t>Die Seraphim sind wörtlich brennende Lichtengel</a:t>
            </a:r>
          </a:p>
          <a:p>
            <a:pPr marL="0" indent="0">
              <a:buNone/>
            </a:pPr>
            <a:r>
              <a:rPr lang="de-DE" sz="7400" dirty="0"/>
              <a:t> und werden in der Vision des Jesaja 6,1-13 erwähnt </a:t>
            </a:r>
          </a:p>
          <a:p>
            <a:pPr marL="0" indent="0">
              <a:buNone/>
            </a:pPr>
            <a:r>
              <a:rPr lang="de-DE" sz="7400" dirty="0"/>
              <a:t>(und in 1.Kön 22,19 und Hiob 1,6). </a:t>
            </a:r>
          </a:p>
          <a:p>
            <a:pPr marL="0" indent="0">
              <a:buNone/>
            </a:pPr>
            <a:r>
              <a:rPr lang="de-DE" sz="7400" dirty="0"/>
              <a:t>Als Wesen mit sechs Flügel verhüllten sie </a:t>
            </a:r>
          </a:p>
          <a:p>
            <a:pPr marL="0" indent="0">
              <a:buNone/>
            </a:pPr>
            <a:r>
              <a:rPr lang="de-DE" sz="7400" dirty="0"/>
              <a:t>mit zweien ihr Gesicht,</a:t>
            </a:r>
          </a:p>
          <a:p>
            <a:pPr marL="0" indent="0">
              <a:buNone/>
            </a:pPr>
            <a:r>
              <a:rPr lang="de-DE" sz="7400" dirty="0"/>
              <a:t>mit zweien ihre Füße und </a:t>
            </a:r>
          </a:p>
          <a:p>
            <a:pPr marL="0" indent="0">
              <a:buNone/>
            </a:pPr>
            <a:r>
              <a:rPr lang="de-DE" sz="7400" dirty="0"/>
              <a:t>mit zweien flogen sie (</a:t>
            </a:r>
            <a:r>
              <a:rPr lang="de-DE" sz="7400" dirty="0" err="1"/>
              <a:t>Jes</a:t>
            </a:r>
            <a:r>
              <a:rPr lang="de-DE" sz="7400" dirty="0"/>
              <a:t> 6,2). </a:t>
            </a:r>
          </a:p>
          <a:p>
            <a:pPr marL="0" indent="0">
              <a:buNone/>
            </a:pPr>
            <a:br>
              <a:rPr lang="de-DE" sz="7400" b="1" dirty="0"/>
            </a:br>
            <a:r>
              <a:rPr lang="de-DE" sz="7400" b="1" dirty="0"/>
              <a:t>Heilig, heilig, heilig</a:t>
            </a:r>
          </a:p>
          <a:p>
            <a:pPr marL="0" indent="0">
              <a:buNone/>
            </a:pPr>
            <a:r>
              <a:rPr lang="de-DE" sz="7400" dirty="0"/>
              <a:t>Im Gottesdienst wird dieser Gesang im </a:t>
            </a:r>
          </a:p>
          <a:p>
            <a:pPr marL="0" indent="0">
              <a:buNone/>
            </a:pPr>
            <a:r>
              <a:rPr lang="de-DE" sz="7400" dirty="0"/>
              <a:t>Sanctus gesungen.</a:t>
            </a:r>
          </a:p>
          <a:p>
            <a:pPr marL="0" indent="0">
              <a:buNone/>
            </a:pPr>
            <a:endParaRPr lang="de-DE" sz="7400" dirty="0"/>
          </a:p>
          <a:p>
            <a:pPr marL="0" indent="0">
              <a:buNone/>
            </a:pPr>
            <a:r>
              <a:rPr lang="de-DE" sz="7400" dirty="0">
                <a:hlinkClick r:id="rId2"/>
              </a:rPr>
              <a:t>Sanctus von Schuberthttps://www.youtube.com/watch?v=PBXl0GBefjg</a:t>
            </a:r>
            <a:endParaRPr lang="de-DE" sz="7400" dirty="0"/>
          </a:p>
          <a:p>
            <a:endParaRPr lang="de-DE" sz="3000" dirty="0"/>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C761"/>
            </a:solidFill>
          </a:ln>
        </p:spPr>
        <p:style>
          <a:lnRef idx="1">
            <a:schemeClr val="accent1"/>
          </a:lnRef>
          <a:fillRef idx="0">
            <a:schemeClr val="accent1"/>
          </a:fillRef>
          <a:effectRef idx="0">
            <a:schemeClr val="accent1"/>
          </a:effectRef>
          <a:fontRef idx="minor">
            <a:schemeClr val="tx1"/>
          </a:fontRef>
        </p:style>
      </p:cxnSp>
      <p:sp>
        <p:nvSpPr>
          <p:cNvPr id="4" name="Rechteck 3">
            <a:extLst>
              <a:ext uri="{FF2B5EF4-FFF2-40B4-BE49-F238E27FC236}">
                <a16:creationId xmlns:a16="http://schemas.microsoft.com/office/drawing/2014/main" id="{349DC9D6-C817-4F56-9568-E0184726ECD0}"/>
              </a:ext>
            </a:extLst>
          </p:cNvPr>
          <p:cNvSpPr/>
          <p:nvPr/>
        </p:nvSpPr>
        <p:spPr>
          <a:xfrm>
            <a:off x="649357" y="1683025"/>
            <a:ext cx="3511826" cy="41876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de-DE" sz="2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Hier wird ein ganz besonderer Engel beschrieben,…</a:t>
            </a:r>
          </a:p>
          <a:p>
            <a:pPr algn="ctr"/>
            <a:r>
              <a:rPr lang="de-DE" sz="2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Versuche eine Skizze herzustellen </a:t>
            </a:r>
          </a:p>
          <a:p>
            <a:pPr algn="ctr"/>
            <a:r>
              <a:rPr lang="de-DE" sz="2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oder ein</a:t>
            </a:r>
          </a:p>
          <a:p>
            <a:pPr algn="ctr"/>
            <a:r>
              <a:rPr lang="de-DE" sz="25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Bild!</a:t>
            </a:r>
          </a:p>
        </p:txBody>
      </p:sp>
    </p:spTree>
    <p:extLst>
      <p:ext uri="{BB962C8B-B14F-4D97-AF65-F5344CB8AC3E}">
        <p14:creationId xmlns:p14="http://schemas.microsoft.com/office/powerpoint/2010/main" val="110112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1000"/>
                                        <p:tgtEl>
                                          <p:spTgt spid="3">
                                            <p:txEl>
                                              <p:pRg st="3" end="3"/>
                                            </p:txEl>
                                          </p:spTgt>
                                        </p:tgtEl>
                                      </p:cBhvr>
                                    </p:animEffect>
                                    <p:anim calcmode="lin" valueType="num">
                                      <p:cBhvr>
                                        <p:cTn id="3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1000"/>
                                        <p:tgtEl>
                                          <p:spTgt spid="3">
                                            <p:txEl>
                                              <p:pRg st="4" end="4"/>
                                            </p:txEl>
                                          </p:spTgt>
                                        </p:tgtEl>
                                      </p:cBhvr>
                                    </p:animEffect>
                                    <p:anim calcmode="lin" valueType="num">
                                      <p:cBhvr>
                                        <p:cTn id="3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1000"/>
                                        <p:tgtEl>
                                          <p:spTgt spid="3">
                                            <p:txEl>
                                              <p:pRg st="6" end="6"/>
                                            </p:txEl>
                                          </p:spTgt>
                                        </p:tgtEl>
                                      </p:cBhvr>
                                    </p:animEffect>
                                    <p:anim calcmode="lin" valueType="num">
                                      <p:cBhvr>
                                        <p:cTn id="4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1000"/>
                                        <p:tgtEl>
                                          <p:spTgt spid="3">
                                            <p:txEl>
                                              <p:pRg st="7" end="7"/>
                                            </p:txEl>
                                          </p:spTgt>
                                        </p:tgtEl>
                                      </p:cBhvr>
                                    </p:animEffect>
                                    <p:anim calcmode="lin" valueType="num">
                                      <p:cBhvr>
                                        <p:cTn id="5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3">
                                            <p:txEl>
                                              <p:pRg st="11" end="11"/>
                                            </p:txEl>
                                          </p:spTgt>
                                        </p:tgtEl>
                                        <p:attrNameLst>
                                          <p:attrName>style.visibility</p:attrName>
                                        </p:attrNameLst>
                                      </p:cBhvr>
                                      <p:to>
                                        <p:strVal val="visible"/>
                                      </p:to>
                                    </p:set>
                                    <p:animEffect transition="in" filter="fade">
                                      <p:cBhvr>
                                        <p:cTn id="66" dur="1000"/>
                                        <p:tgtEl>
                                          <p:spTgt spid="3">
                                            <p:txEl>
                                              <p:pRg st="11" end="11"/>
                                            </p:txEl>
                                          </p:spTgt>
                                        </p:tgtEl>
                                      </p:cBhvr>
                                    </p:animEffect>
                                    <p:anim calcmode="lin" valueType="num">
                                      <p:cBhvr>
                                        <p:cTn id="67"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8"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5C8C2729-4437-4654-ACF1-471F3AFDB69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056243"/>
          </a:xfrm>
          <a:prstGeom prst="rect">
            <a:avLst/>
          </a:prstGeom>
          <a:noFill/>
          <a:ln>
            <a:noFill/>
          </a:ln>
        </p:spPr>
      </p:pic>
      <p:sp>
        <p:nvSpPr>
          <p:cNvPr id="5" name="Rechteck 4">
            <a:extLst>
              <a:ext uri="{FF2B5EF4-FFF2-40B4-BE49-F238E27FC236}">
                <a16:creationId xmlns:a16="http://schemas.microsoft.com/office/drawing/2014/main" id="{A6DC0633-6465-4267-8FA7-8996618611C3}"/>
              </a:ext>
            </a:extLst>
          </p:cNvPr>
          <p:cNvSpPr/>
          <p:nvPr/>
        </p:nvSpPr>
        <p:spPr>
          <a:xfrm>
            <a:off x="4092418" y="531209"/>
            <a:ext cx="3021982" cy="1483035"/>
          </a:xfrm>
          <a:prstGeom prst="rect">
            <a:avLst/>
          </a:prstGeom>
        </p:spPr>
        <p:txBody>
          <a:bodyPr wrap="none">
            <a:spAutoFit/>
          </a:bodyPr>
          <a:lstStyle/>
          <a:p>
            <a:pPr algn="ct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Sanctus und </a:t>
            </a:r>
            <a:r>
              <a:rPr lang="de-DE" sz="2400" dirty="0" err="1">
                <a:latin typeface="Calibri" panose="020F0502020204030204" pitchFamily="34" charset="0"/>
                <a:ea typeface="Calibri" panose="020F0502020204030204" pitchFamily="34" charset="0"/>
                <a:cs typeface="Times New Roman" panose="02020603050405020304" pitchFamily="18" charset="0"/>
              </a:rPr>
              <a:t>Agnus</a:t>
            </a:r>
            <a:r>
              <a:rPr lang="de-DE" sz="2400" dirty="0">
                <a:latin typeface="Calibri" panose="020F0502020204030204" pitchFamily="34" charset="0"/>
                <a:ea typeface="Calibri" panose="020F0502020204030204" pitchFamily="34" charset="0"/>
                <a:cs typeface="Times New Roman" panose="02020603050405020304" pitchFamily="18" charset="0"/>
              </a:rPr>
              <a:t> </a:t>
            </a:r>
            <a:r>
              <a:rPr lang="de-DE" sz="2400" dirty="0" err="1">
                <a:latin typeface="Calibri" panose="020F0502020204030204" pitchFamily="34" charset="0"/>
                <a:ea typeface="Calibri" panose="020F0502020204030204" pitchFamily="34" charset="0"/>
                <a:cs typeface="Times New Roman" panose="02020603050405020304" pitchFamily="18" charset="0"/>
              </a:rPr>
              <a:t>Dei</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de-DE" sz="2400" b="1" dirty="0">
                <a:latin typeface="Calibri" panose="020F0502020204030204" pitchFamily="34" charset="0"/>
                <a:ea typeface="Calibri" panose="020F0502020204030204" pitchFamily="34" charset="0"/>
                <a:cs typeface="Times New Roman" panose="02020603050405020304" pitchFamily="18" charset="0"/>
              </a:rPr>
              <a:t>Holy, Holy, Holy</a:t>
            </a:r>
          </a:p>
          <a:p>
            <a:pPr algn="ct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Modernes Liedgut</a:t>
            </a:r>
          </a:p>
        </p:txBody>
      </p:sp>
      <p:sp>
        <p:nvSpPr>
          <p:cNvPr id="2" name="Rechteck 1">
            <a:extLst>
              <a:ext uri="{FF2B5EF4-FFF2-40B4-BE49-F238E27FC236}">
                <a16:creationId xmlns:a16="http://schemas.microsoft.com/office/drawing/2014/main" id="{3244CC13-41A8-4D54-A6A3-6AC1FF5F5E1E}"/>
              </a:ext>
            </a:extLst>
          </p:cNvPr>
          <p:cNvSpPr/>
          <p:nvPr/>
        </p:nvSpPr>
        <p:spPr>
          <a:xfrm>
            <a:off x="6215270" y="6187342"/>
            <a:ext cx="5614357" cy="400110"/>
          </a:xfrm>
          <a:prstGeom prst="rect">
            <a:avLst/>
          </a:prstGeom>
        </p:spPr>
        <p:txBody>
          <a:bodyPr wrap="none">
            <a:spAutoFit/>
          </a:bodyPr>
          <a:lstStyle/>
          <a:p>
            <a:pPr algn="ctr"/>
            <a:r>
              <a:rPr lang="de-DE" sz="2000" b="1" dirty="0"/>
              <a:t>https://www.youtube.com/watch?v=rBeEqA1VrNk</a:t>
            </a:r>
          </a:p>
        </p:txBody>
      </p:sp>
      <p:sp>
        <p:nvSpPr>
          <p:cNvPr id="3" name="Rechteck 2">
            <a:extLst>
              <a:ext uri="{FF2B5EF4-FFF2-40B4-BE49-F238E27FC236}">
                <a16:creationId xmlns:a16="http://schemas.microsoft.com/office/drawing/2014/main" id="{4E3ED0CB-9240-4E79-AFA4-68D5070B5F4C}"/>
              </a:ext>
            </a:extLst>
          </p:cNvPr>
          <p:cNvSpPr/>
          <p:nvPr/>
        </p:nvSpPr>
        <p:spPr>
          <a:xfrm>
            <a:off x="252194" y="6198756"/>
            <a:ext cx="4627870" cy="388696"/>
          </a:xfrm>
          <a:prstGeom prst="rect">
            <a:avLst/>
          </a:prstGeom>
        </p:spPr>
        <p:txBody>
          <a:bodyPr wrap="none">
            <a:spAutoFit/>
          </a:bodyPr>
          <a:lstStyle/>
          <a:p>
            <a:pPr>
              <a:lnSpc>
                <a:spcPct val="107000"/>
              </a:lnSpc>
              <a:spcAft>
                <a:spcPts val="800"/>
              </a:spcAft>
            </a:pPr>
            <a:r>
              <a:rPr lang="de-DE" dirty="0">
                <a:latin typeface="Calibri" panose="020F0502020204030204" pitchFamily="34" charset="0"/>
                <a:ea typeface="Calibri" panose="020F0502020204030204" pitchFamily="34" charset="0"/>
                <a:cs typeface="Times New Roman" panose="02020603050405020304" pitchFamily="18" charset="0"/>
              </a:rPr>
              <a:t>Bastelarbeit aus der GS </a:t>
            </a:r>
            <a:r>
              <a:rPr lang="de-DE" dirty="0" err="1">
                <a:latin typeface="Calibri" panose="020F0502020204030204" pitchFamily="34" charset="0"/>
                <a:ea typeface="Calibri" panose="020F0502020204030204" pitchFamily="34" charset="0"/>
                <a:cs typeface="Times New Roman" panose="02020603050405020304" pitchFamily="18" charset="0"/>
              </a:rPr>
              <a:t>Rheindürkheim</a:t>
            </a:r>
            <a:r>
              <a:rPr lang="de-DE" dirty="0">
                <a:latin typeface="Calibri" panose="020F0502020204030204" pitchFamily="34" charset="0"/>
                <a:ea typeface="Calibri" panose="020F0502020204030204" pitchFamily="34" charset="0"/>
                <a:cs typeface="Times New Roman" panose="02020603050405020304" pitchFamily="18" charset="0"/>
              </a:rPr>
              <a:t> Worms </a:t>
            </a:r>
          </a:p>
        </p:txBody>
      </p:sp>
    </p:spTree>
    <p:extLst>
      <p:ext uri="{BB962C8B-B14F-4D97-AF65-F5344CB8AC3E}">
        <p14:creationId xmlns:p14="http://schemas.microsoft.com/office/powerpoint/2010/main" val="161076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D3A69B-7F9C-4558-B29D-C993E6A13929}"/>
              </a:ext>
            </a:extLst>
          </p:cNvPr>
          <p:cNvSpPr>
            <a:spLocks noGrp="1"/>
          </p:cNvSpPr>
          <p:nvPr>
            <p:ph type="title"/>
          </p:nvPr>
        </p:nvSpPr>
        <p:spPr>
          <a:xfrm>
            <a:off x="732183" y="5122655"/>
            <a:ext cx="10515600" cy="1325563"/>
          </a:xfrm>
        </p:spPr>
        <p:txBody>
          <a:bodyPr/>
          <a:lstStyle/>
          <a:p>
            <a:r>
              <a:rPr lang="de-DE"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Religionspädagogische Vorüberlegungen</a:t>
            </a:r>
          </a:p>
        </p:txBody>
      </p:sp>
    </p:spTree>
    <p:extLst>
      <p:ext uri="{BB962C8B-B14F-4D97-AF65-F5344CB8AC3E}">
        <p14:creationId xmlns:p14="http://schemas.microsoft.com/office/powerpoint/2010/main" val="1490132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4C71004-98E3-4C91-AD66-4A6E33F41E69}"/>
              </a:ext>
            </a:extLst>
          </p:cNvPr>
          <p:cNvSpPr>
            <a:spLocks noGrp="1"/>
          </p:cNvSpPr>
          <p:nvPr>
            <p:ph type="title"/>
          </p:nvPr>
        </p:nvSpPr>
        <p:spPr/>
        <p:txBody>
          <a:bodyPr/>
          <a:lstStyle/>
          <a:p>
            <a:r>
              <a:rPr lang="de-DE" b="1" dirty="0"/>
              <a:t>Cherubim</a:t>
            </a:r>
          </a:p>
        </p:txBody>
      </p:sp>
      <p:sp>
        <p:nvSpPr>
          <p:cNvPr id="5" name="Inhaltsplatzhalter 4">
            <a:extLst>
              <a:ext uri="{FF2B5EF4-FFF2-40B4-BE49-F238E27FC236}">
                <a16:creationId xmlns:a16="http://schemas.microsoft.com/office/drawing/2014/main" id="{F6B519F9-76CE-40AE-8D49-C89DE21FEDAE}"/>
              </a:ext>
            </a:extLst>
          </p:cNvPr>
          <p:cNvSpPr>
            <a:spLocks noGrp="1"/>
          </p:cNvSpPr>
          <p:nvPr>
            <p:ph idx="1"/>
          </p:nvPr>
        </p:nvSpPr>
        <p:spPr>
          <a:xfrm>
            <a:off x="205045" y="1690688"/>
            <a:ext cx="7272130" cy="4351338"/>
          </a:xfrm>
        </p:spPr>
        <p:txBody>
          <a:bodyPr>
            <a:normAutofit/>
          </a:bodyPr>
          <a:lstStyle/>
          <a:p>
            <a:pPr marL="0" indent="0">
              <a:buNone/>
            </a:pPr>
            <a:r>
              <a:rPr lang="de-DE" dirty="0"/>
              <a:t>Cherub, Cherubim</a:t>
            </a:r>
          </a:p>
          <a:p>
            <a:pPr marL="0" indent="0">
              <a:buNone/>
            </a:pPr>
            <a:r>
              <a:rPr lang="de-DE" dirty="0"/>
              <a:t>1. </a:t>
            </a:r>
            <a:r>
              <a:rPr lang="de-DE" dirty="0">
                <a:solidFill>
                  <a:srgbClr val="993366"/>
                </a:solidFill>
              </a:rPr>
              <a:t>Träger des Thronwagen </a:t>
            </a:r>
            <a:r>
              <a:rPr lang="de-DE" dirty="0"/>
              <a:t>Gottes (Hesekiel)</a:t>
            </a:r>
          </a:p>
          <a:p>
            <a:pPr marL="0" indent="0">
              <a:buNone/>
            </a:pPr>
            <a:endParaRPr lang="de-DE" dirty="0"/>
          </a:p>
          <a:p>
            <a:pPr marL="0" indent="0">
              <a:buNone/>
            </a:pPr>
            <a:r>
              <a:rPr lang="de-DE" dirty="0"/>
              <a:t>Vier Engelwesen aus dem Alten Testament</a:t>
            </a:r>
          </a:p>
          <a:p>
            <a:pPr marL="0" indent="0">
              <a:buNone/>
            </a:pPr>
            <a:r>
              <a:rPr lang="de-DE" dirty="0"/>
              <a:t>in Menschen-, Löwen-, Adler- und Stier-</a:t>
            </a:r>
          </a:p>
          <a:p>
            <a:pPr marL="0" indent="0">
              <a:buNone/>
            </a:pPr>
            <a:r>
              <a:rPr lang="de-DE" dirty="0"/>
              <a:t>Gestalt.</a:t>
            </a:r>
          </a:p>
          <a:p>
            <a:pPr marL="0" indent="0">
              <a:buNone/>
            </a:pPr>
            <a:endParaRPr lang="de-DE" dirty="0"/>
          </a:p>
        </p:txBody>
      </p:sp>
      <p:pic>
        <p:nvPicPr>
          <p:cNvPr id="3" name="Grafik 2">
            <a:extLst>
              <a:ext uri="{FF2B5EF4-FFF2-40B4-BE49-F238E27FC236}">
                <a16:creationId xmlns:a16="http://schemas.microsoft.com/office/drawing/2014/main" id="{1AE6CC93-7DDA-4761-A77F-E885992854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4019" y="0"/>
            <a:ext cx="5347982" cy="6858000"/>
          </a:xfrm>
          <a:prstGeom prst="rect">
            <a:avLst/>
          </a:prstGeom>
        </p:spPr>
      </p:pic>
      <p:sp>
        <p:nvSpPr>
          <p:cNvPr id="2" name="Rechteck 1">
            <a:extLst>
              <a:ext uri="{FF2B5EF4-FFF2-40B4-BE49-F238E27FC236}">
                <a16:creationId xmlns:a16="http://schemas.microsoft.com/office/drawing/2014/main" id="{329091A5-575D-461C-AE9E-9776B17809E1}"/>
              </a:ext>
            </a:extLst>
          </p:cNvPr>
          <p:cNvSpPr/>
          <p:nvPr/>
        </p:nvSpPr>
        <p:spPr>
          <a:xfrm>
            <a:off x="426719" y="6371847"/>
            <a:ext cx="5167248" cy="369332"/>
          </a:xfrm>
          <a:prstGeom prst="rect">
            <a:avLst/>
          </a:prstGeom>
        </p:spPr>
        <p:txBody>
          <a:bodyPr wrap="none">
            <a:spAutoFit/>
          </a:bodyPr>
          <a:lstStyle/>
          <a:p>
            <a:r>
              <a:rPr lang="de-DE" dirty="0"/>
              <a:t>Bildquelle          https://de.wikipedia.org/wiki/Cherub</a:t>
            </a:r>
          </a:p>
        </p:txBody>
      </p:sp>
    </p:spTree>
    <p:extLst>
      <p:ext uri="{BB962C8B-B14F-4D97-AF65-F5344CB8AC3E}">
        <p14:creationId xmlns:p14="http://schemas.microsoft.com/office/powerpoint/2010/main" val="1559676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1000"/>
                                        <p:tgtEl>
                                          <p:spTgt spid="5">
                                            <p:txEl>
                                              <p:pRg st="3" end="3"/>
                                            </p:txEl>
                                          </p:spTgt>
                                        </p:tgtEl>
                                      </p:cBhvr>
                                    </p:animEffect>
                                    <p:anim calcmode="lin" valueType="num">
                                      <p:cBhvr>
                                        <p:cTn id="20"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4" end="4"/>
                                            </p:txEl>
                                          </p:spTgt>
                                        </p:tgtEl>
                                        <p:attrNameLst>
                                          <p:attrName>style.visibility</p:attrName>
                                        </p:attrNameLst>
                                      </p:cBhvr>
                                      <p:to>
                                        <p:strVal val="visible"/>
                                      </p:to>
                                    </p:set>
                                    <p:animEffect transition="in" filter="fade">
                                      <p:cBhvr>
                                        <p:cTn id="24" dur="1000"/>
                                        <p:tgtEl>
                                          <p:spTgt spid="5">
                                            <p:txEl>
                                              <p:pRg st="4" end="4"/>
                                            </p:txEl>
                                          </p:spTgt>
                                        </p:tgtEl>
                                      </p:cBhvr>
                                    </p:animEffect>
                                    <p:anim calcmode="lin" valueType="num">
                                      <p:cBhvr>
                                        <p:cTn id="2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Effect transition="in" filter="fade">
                                      <p:cBhvr>
                                        <p:cTn id="29" dur="1000"/>
                                        <p:tgtEl>
                                          <p:spTgt spid="5">
                                            <p:txEl>
                                              <p:pRg st="5" end="5"/>
                                            </p:txEl>
                                          </p:spTgt>
                                        </p:tgtEl>
                                      </p:cBhvr>
                                    </p:animEffect>
                                    <p:anim calcmode="lin" valueType="num">
                                      <p:cBhvr>
                                        <p:cTn id="3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17F555-689C-438E-94EE-B4CBD1EF621E}"/>
              </a:ext>
            </a:extLst>
          </p:cNvPr>
          <p:cNvSpPr>
            <a:spLocks noGrp="1"/>
          </p:cNvSpPr>
          <p:nvPr>
            <p:ph type="title"/>
          </p:nvPr>
        </p:nvSpPr>
        <p:spPr>
          <a:xfrm>
            <a:off x="577878" y="1762539"/>
            <a:ext cx="5416826" cy="2909888"/>
          </a:xfrm>
        </p:spPr>
        <p:txBody>
          <a:bodyPr>
            <a:normAutofit fontScale="90000"/>
          </a:bodyPr>
          <a:lstStyle/>
          <a:p>
            <a:r>
              <a:rPr lang="de-DE" sz="2700" dirty="0"/>
              <a:t>Genesis 3</a:t>
            </a:r>
            <a:br>
              <a:rPr lang="de-DE" dirty="0"/>
            </a:br>
            <a:r>
              <a:rPr lang="de-DE" sz="3300" dirty="0"/>
              <a:t>24 Er vertrieb den Menschen und ließ östlich vom Garten Eden die Kerubim wohnen und das lodernde Flammenschwert, damit sie den Weg zum Baum des Lebens bewachten.</a:t>
            </a:r>
          </a:p>
        </p:txBody>
      </p:sp>
      <p:pic>
        <p:nvPicPr>
          <p:cNvPr id="5" name="Inhaltsplatzhalter 4">
            <a:extLst>
              <a:ext uri="{FF2B5EF4-FFF2-40B4-BE49-F238E27FC236}">
                <a16:creationId xmlns:a16="http://schemas.microsoft.com/office/drawing/2014/main" id="{7B4F331E-C2E7-4877-ACB4-16575ADA35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10292" y="554144"/>
            <a:ext cx="5781708" cy="5910470"/>
          </a:xfrm>
        </p:spPr>
      </p:pic>
      <p:sp>
        <p:nvSpPr>
          <p:cNvPr id="6" name="Rechteck 5">
            <a:extLst>
              <a:ext uri="{FF2B5EF4-FFF2-40B4-BE49-F238E27FC236}">
                <a16:creationId xmlns:a16="http://schemas.microsoft.com/office/drawing/2014/main" id="{08657E70-7ACE-4940-A575-82CD69599EC4}"/>
              </a:ext>
            </a:extLst>
          </p:cNvPr>
          <p:cNvSpPr/>
          <p:nvPr/>
        </p:nvSpPr>
        <p:spPr>
          <a:xfrm>
            <a:off x="577878" y="554144"/>
            <a:ext cx="3917867" cy="830997"/>
          </a:xfrm>
          <a:prstGeom prst="rect">
            <a:avLst/>
          </a:prstGeom>
        </p:spPr>
        <p:txBody>
          <a:bodyPr wrap="none">
            <a:spAutoFit/>
          </a:bodyPr>
          <a:lstStyle/>
          <a:p>
            <a:r>
              <a:rPr lang="de-DE" sz="2400" dirty="0"/>
              <a:t>2. Cherubim als </a:t>
            </a:r>
            <a:r>
              <a:rPr lang="de-DE" sz="2400" dirty="0">
                <a:solidFill>
                  <a:srgbClr val="993366"/>
                </a:solidFill>
              </a:rPr>
              <a:t>Wächter</a:t>
            </a:r>
            <a:r>
              <a:rPr lang="de-DE" sz="2400" dirty="0"/>
              <a:t>:</a:t>
            </a:r>
          </a:p>
          <a:p>
            <a:r>
              <a:rPr lang="de-DE" sz="2400" dirty="0"/>
              <a:t>Vertreibung aus dem Paradies</a:t>
            </a:r>
          </a:p>
        </p:txBody>
      </p:sp>
    </p:spTree>
    <p:extLst>
      <p:ext uri="{BB962C8B-B14F-4D97-AF65-F5344CB8AC3E}">
        <p14:creationId xmlns:p14="http://schemas.microsoft.com/office/powerpoint/2010/main" val="348124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75BE1-6388-4F1E-8144-73690B65C190}"/>
              </a:ext>
            </a:extLst>
          </p:cNvPr>
          <p:cNvSpPr>
            <a:spLocks noGrp="1"/>
          </p:cNvSpPr>
          <p:nvPr>
            <p:ph type="title"/>
          </p:nvPr>
        </p:nvSpPr>
        <p:spPr>
          <a:xfrm>
            <a:off x="255105" y="1915629"/>
            <a:ext cx="5628861" cy="1325563"/>
          </a:xfrm>
        </p:spPr>
        <p:txBody>
          <a:bodyPr>
            <a:noAutofit/>
          </a:bodyPr>
          <a:lstStyle/>
          <a:p>
            <a:r>
              <a:rPr lang="de-DE" sz="2400" b="1" dirty="0">
                <a:latin typeface="+mn-lt"/>
              </a:rPr>
              <a:t>Lobt Gott, ihr Christen alle gleich </a:t>
            </a:r>
            <a:br>
              <a:rPr lang="de-DE" sz="2400" b="1" dirty="0">
                <a:latin typeface="+mn-lt"/>
              </a:rPr>
            </a:br>
            <a:r>
              <a:rPr lang="de-DE" sz="2400" dirty="0">
                <a:latin typeface="+mn-lt"/>
              </a:rPr>
              <a:t>1) Lobt Gott, ihr Christen alle gleich,</a:t>
            </a:r>
            <a:br>
              <a:rPr lang="de-DE" sz="2400" dirty="0">
                <a:latin typeface="+mn-lt"/>
              </a:rPr>
            </a:br>
            <a:r>
              <a:rPr lang="de-DE" sz="2400" dirty="0">
                <a:latin typeface="+mn-lt"/>
              </a:rPr>
              <a:t>in seinem höchsten Thron,</a:t>
            </a:r>
            <a:br>
              <a:rPr lang="de-DE" sz="2400" dirty="0">
                <a:latin typeface="+mn-lt"/>
              </a:rPr>
            </a:br>
            <a:r>
              <a:rPr lang="de-DE" sz="2400" dirty="0">
                <a:latin typeface="+mn-lt"/>
              </a:rPr>
              <a:t>der heut schließt auf sein Himmelreich</a:t>
            </a:r>
            <a:br>
              <a:rPr lang="de-DE" sz="2400" dirty="0">
                <a:latin typeface="+mn-lt"/>
              </a:rPr>
            </a:br>
            <a:r>
              <a:rPr lang="de-DE" sz="2400" dirty="0">
                <a:latin typeface="+mn-lt"/>
              </a:rPr>
              <a:t>und schenkt uns seinen Sohn,</a:t>
            </a:r>
            <a:br>
              <a:rPr lang="de-DE" sz="2400" dirty="0">
                <a:latin typeface="+mn-lt"/>
              </a:rPr>
            </a:br>
            <a:r>
              <a:rPr lang="de-DE" sz="2400" dirty="0">
                <a:latin typeface="+mn-lt"/>
              </a:rPr>
              <a:t>und schenkt uns seinen Sohn.</a:t>
            </a:r>
            <a:br>
              <a:rPr lang="de-DE" sz="2400" dirty="0">
                <a:latin typeface="+mn-lt"/>
              </a:rPr>
            </a:br>
            <a:br>
              <a:rPr lang="de-DE" sz="2400" dirty="0">
                <a:latin typeface="+mn-lt"/>
              </a:rPr>
            </a:br>
            <a:endParaRPr lang="de-DE" sz="2400" dirty="0">
              <a:latin typeface="+mn-lt"/>
            </a:endParaRPr>
          </a:p>
        </p:txBody>
      </p:sp>
      <p:sp>
        <p:nvSpPr>
          <p:cNvPr id="3" name="Inhaltsplatzhalter 2">
            <a:extLst>
              <a:ext uri="{FF2B5EF4-FFF2-40B4-BE49-F238E27FC236}">
                <a16:creationId xmlns:a16="http://schemas.microsoft.com/office/drawing/2014/main" id="{7E99112F-83AD-448B-83AC-91ACED89182B}"/>
              </a:ext>
            </a:extLst>
          </p:cNvPr>
          <p:cNvSpPr>
            <a:spLocks noGrp="1"/>
          </p:cNvSpPr>
          <p:nvPr>
            <p:ph idx="1"/>
          </p:nvPr>
        </p:nvSpPr>
        <p:spPr>
          <a:xfrm>
            <a:off x="255105" y="2743200"/>
            <a:ext cx="4210878" cy="3168720"/>
          </a:xfrm>
        </p:spPr>
        <p:txBody>
          <a:bodyPr>
            <a:normAutofit fontScale="25000" lnSpcReduction="20000"/>
          </a:bodyPr>
          <a:lstStyle/>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endParaRPr lang="de-DE" dirty="0"/>
          </a:p>
          <a:p>
            <a:pPr marL="0" indent="0">
              <a:buNone/>
            </a:pPr>
            <a:r>
              <a:rPr lang="de-DE" sz="9600" dirty="0"/>
              <a:t>6) Heut schließt er wieder auf die Tür</a:t>
            </a:r>
            <a:br>
              <a:rPr lang="de-DE" sz="9600" dirty="0"/>
            </a:br>
            <a:r>
              <a:rPr lang="de-DE" sz="9600" dirty="0"/>
              <a:t>zum schönen </a:t>
            </a:r>
            <a:r>
              <a:rPr lang="de-DE" sz="9600" dirty="0" err="1"/>
              <a:t>Paradeis</a:t>
            </a:r>
            <a:r>
              <a:rPr lang="de-DE" sz="9600" dirty="0"/>
              <a:t>;</a:t>
            </a:r>
            <a:br>
              <a:rPr lang="de-DE" sz="9600" dirty="0"/>
            </a:br>
            <a:r>
              <a:rPr lang="de-DE" sz="9600" dirty="0">
                <a:highlight>
                  <a:srgbClr val="FFFF00"/>
                </a:highlight>
              </a:rPr>
              <a:t>der Cherub steht nicht mehr dafür.</a:t>
            </a:r>
            <a:br>
              <a:rPr lang="de-DE" sz="9600" dirty="0">
                <a:highlight>
                  <a:srgbClr val="FFFF00"/>
                </a:highlight>
              </a:rPr>
            </a:br>
            <a:r>
              <a:rPr lang="de-DE" sz="9600" dirty="0"/>
              <a:t>Gott sei Lob, Ehr und Preis,</a:t>
            </a:r>
            <a:br>
              <a:rPr lang="de-DE" sz="9600" dirty="0"/>
            </a:br>
            <a:r>
              <a:rPr lang="de-DE" sz="9600" dirty="0"/>
              <a:t>Gott sei Lob, Ehr und Preis!</a:t>
            </a:r>
          </a:p>
          <a:p>
            <a:pPr marL="0" indent="0">
              <a:buNone/>
            </a:pPr>
            <a:br>
              <a:rPr lang="de-DE" sz="5500" dirty="0"/>
            </a:br>
            <a:endParaRPr lang="de-DE" sz="5500" dirty="0"/>
          </a:p>
          <a:p>
            <a:endParaRPr lang="de-DE" dirty="0"/>
          </a:p>
        </p:txBody>
      </p:sp>
      <p:pic>
        <p:nvPicPr>
          <p:cNvPr id="5" name="Grafik 4">
            <a:extLst>
              <a:ext uri="{FF2B5EF4-FFF2-40B4-BE49-F238E27FC236}">
                <a16:creationId xmlns:a16="http://schemas.microsoft.com/office/drawing/2014/main" id="{CD33FD07-5126-4EAC-BF08-BF2F2BC3C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7616" y="0"/>
            <a:ext cx="6904383" cy="6858000"/>
          </a:xfrm>
          <a:prstGeom prst="rect">
            <a:avLst/>
          </a:prstGeom>
        </p:spPr>
      </p:pic>
    </p:spTree>
    <p:extLst>
      <p:ext uri="{BB962C8B-B14F-4D97-AF65-F5344CB8AC3E}">
        <p14:creationId xmlns:p14="http://schemas.microsoft.com/office/powerpoint/2010/main" val="18967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B702262-B069-451D-A7F4-76BAC500F682}"/>
              </a:ext>
            </a:extLst>
          </p:cNvPr>
          <p:cNvSpPr/>
          <p:nvPr/>
        </p:nvSpPr>
        <p:spPr>
          <a:xfrm>
            <a:off x="695484" y="2767518"/>
            <a:ext cx="2617559" cy="2677656"/>
          </a:xfrm>
          <a:prstGeom prst="rect">
            <a:avLst/>
          </a:prstGeom>
        </p:spPr>
        <p:txBody>
          <a:bodyPr wrap="square">
            <a:spAutoFit/>
          </a:bodyPr>
          <a:lstStyle/>
          <a:p>
            <a:r>
              <a:rPr lang="de-DE" sz="2400" dirty="0"/>
              <a:t>Cherubim als Anbeter Gottes</a:t>
            </a:r>
          </a:p>
          <a:p>
            <a:r>
              <a:rPr lang="de-DE" sz="2400" dirty="0"/>
              <a:t>über der Bundeslade im Allerheiligsten.</a:t>
            </a:r>
          </a:p>
          <a:p>
            <a:r>
              <a:rPr lang="de-DE" sz="2400" dirty="0"/>
              <a:t>Stiftshütte </a:t>
            </a:r>
          </a:p>
          <a:p>
            <a:r>
              <a:rPr lang="de-DE" sz="2400" dirty="0"/>
              <a:t>(Zelt des Mose)</a:t>
            </a:r>
          </a:p>
        </p:txBody>
      </p:sp>
      <p:pic>
        <p:nvPicPr>
          <p:cNvPr id="10" name="Grafik 9">
            <a:extLst>
              <a:ext uri="{FF2B5EF4-FFF2-40B4-BE49-F238E27FC236}">
                <a16:creationId xmlns:a16="http://schemas.microsoft.com/office/drawing/2014/main" id="{D7E92E58-8CC3-4C1A-99ED-69C0249C5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0939" y="798333"/>
            <a:ext cx="7620000" cy="5133975"/>
          </a:xfrm>
          <a:prstGeom prst="rect">
            <a:avLst/>
          </a:prstGeom>
        </p:spPr>
      </p:pic>
      <p:sp>
        <p:nvSpPr>
          <p:cNvPr id="11" name="Rechteck 10">
            <a:extLst>
              <a:ext uri="{FF2B5EF4-FFF2-40B4-BE49-F238E27FC236}">
                <a16:creationId xmlns:a16="http://schemas.microsoft.com/office/drawing/2014/main" id="{5D6808D3-B2AF-4F14-B97D-08059B6A0C9C}"/>
              </a:ext>
            </a:extLst>
          </p:cNvPr>
          <p:cNvSpPr/>
          <p:nvPr/>
        </p:nvSpPr>
        <p:spPr>
          <a:xfrm>
            <a:off x="834605" y="567501"/>
            <a:ext cx="2581732" cy="461665"/>
          </a:xfrm>
          <a:prstGeom prst="rect">
            <a:avLst/>
          </a:prstGeom>
        </p:spPr>
        <p:txBody>
          <a:bodyPr wrap="none">
            <a:spAutoFit/>
          </a:bodyPr>
          <a:lstStyle/>
          <a:p>
            <a:r>
              <a:rPr lang="de-DE" sz="2400" dirty="0"/>
              <a:t>3</a:t>
            </a:r>
            <a:r>
              <a:rPr lang="de-DE" sz="2400" dirty="0">
                <a:solidFill>
                  <a:srgbClr val="993366"/>
                </a:solidFill>
              </a:rPr>
              <a:t>. Anbetungsengel </a:t>
            </a:r>
          </a:p>
        </p:txBody>
      </p:sp>
      <p:sp>
        <p:nvSpPr>
          <p:cNvPr id="4" name="Rechteck 3">
            <a:extLst>
              <a:ext uri="{FF2B5EF4-FFF2-40B4-BE49-F238E27FC236}">
                <a16:creationId xmlns:a16="http://schemas.microsoft.com/office/drawing/2014/main" id="{5E554589-561E-475E-8A1D-393694D39F1C}"/>
              </a:ext>
            </a:extLst>
          </p:cNvPr>
          <p:cNvSpPr/>
          <p:nvPr/>
        </p:nvSpPr>
        <p:spPr>
          <a:xfrm>
            <a:off x="8534400" y="6030860"/>
            <a:ext cx="3045307" cy="312650"/>
          </a:xfrm>
          <a:prstGeom prst="rect">
            <a:avLst/>
          </a:prstGeom>
        </p:spPr>
        <p:txBody>
          <a:bodyPr wrap="square">
            <a:spAutoFit/>
          </a:bodyPr>
          <a:lstStyle/>
          <a:p>
            <a:pPr>
              <a:lnSpc>
                <a:spcPct val="107000"/>
              </a:lnSpc>
              <a:spcAft>
                <a:spcPts val="800"/>
              </a:spcAft>
            </a:pPr>
            <a:r>
              <a:rPr lang="de-DE" sz="1400" dirty="0">
                <a:latin typeface="Calibri" panose="020F0502020204030204" pitchFamily="34" charset="0"/>
                <a:ea typeface="Calibri" panose="020F0502020204030204" pitchFamily="34" charset="0"/>
                <a:cs typeface="Times New Roman" panose="02020603050405020304" pitchFamily="18" charset="0"/>
              </a:rPr>
              <a:t>Foto: Dank an Eberhard Platte</a:t>
            </a:r>
          </a:p>
        </p:txBody>
      </p:sp>
    </p:spTree>
    <p:extLst>
      <p:ext uri="{BB962C8B-B14F-4D97-AF65-F5344CB8AC3E}">
        <p14:creationId xmlns:p14="http://schemas.microsoft.com/office/powerpoint/2010/main" val="150762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EF6118E-44FB-4509-B4D9-129052E4C6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E9CBB5C-4B66-4F50-BCA6-2030052820F9}"/>
              </a:ext>
            </a:extLst>
          </p:cNvPr>
          <p:cNvSpPr>
            <a:spLocks noGrp="1"/>
          </p:cNvSpPr>
          <p:nvPr>
            <p:ph type="title"/>
          </p:nvPr>
        </p:nvSpPr>
        <p:spPr>
          <a:xfrm>
            <a:off x="838200" y="525195"/>
            <a:ext cx="3986156" cy="867507"/>
          </a:xfrm>
        </p:spPr>
        <p:txBody>
          <a:bodyPr anchor="b">
            <a:normAutofit/>
          </a:bodyPr>
          <a:lstStyle/>
          <a:p>
            <a:r>
              <a:rPr lang="de-DE" sz="4000" dirty="0"/>
              <a:t>Gloria</a:t>
            </a:r>
          </a:p>
        </p:txBody>
      </p:sp>
      <p:sp>
        <p:nvSpPr>
          <p:cNvPr id="3" name="Inhaltsplatzhalter 2">
            <a:extLst>
              <a:ext uri="{FF2B5EF4-FFF2-40B4-BE49-F238E27FC236}">
                <a16:creationId xmlns:a16="http://schemas.microsoft.com/office/drawing/2014/main" id="{D8EBDA5C-FBE6-4A53-8F6C-D55024821C9D}"/>
              </a:ext>
            </a:extLst>
          </p:cNvPr>
          <p:cNvSpPr>
            <a:spLocks noGrp="1"/>
          </p:cNvSpPr>
          <p:nvPr>
            <p:ph idx="1"/>
          </p:nvPr>
        </p:nvSpPr>
        <p:spPr>
          <a:xfrm>
            <a:off x="838200" y="1917897"/>
            <a:ext cx="3986156" cy="2588458"/>
          </a:xfrm>
        </p:spPr>
        <p:txBody>
          <a:bodyPr>
            <a:noAutofit/>
          </a:bodyPr>
          <a:lstStyle/>
          <a:p>
            <a:pPr marL="0" indent="0">
              <a:buNone/>
            </a:pPr>
            <a:r>
              <a:rPr lang="de-DE" sz="3000" dirty="0"/>
              <a:t>Ein weiteres Engellied, das im sonntäglichen Gottesdienst gesungen oder gesprochen wird:</a:t>
            </a:r>
          </a:p>
          <a:p>
            <a:endParaRPr lang="de-DE" sz="3000" dirty="0"/>
          </a:p>
          <a:p>
            <a:pPr marL="0" indent="0">
              <a:buNone/>
            </a:pPr>
            <a:r>
              <a:rPr lang="de-DE" sz="3000" b="1" dirty="0">
                <a:solidFill>
                  <a:srgbClr val="993366"/>
                </a:solidFill>
                <a:latin typeface="Bradley Hand ITC" panose="03070402050302030203" pitchFamily="66" charset="0"/>
              </a:rPr>
              <a:t>Ehre sei Gott in der Höhe und Frieden auf Erden.</a:t>
            </a:r>
          </a:p>
          <a:p>
            <a:pPr marL="0" indent="0">
              <a:buNone/>
            </a:pPr>
            <a:endParaRPr lang="de-DE" sz="3000" dirty="0"/>
          </a:p>
        </p:txBody>
      </p:sp>
      <p:sp>
        <p:nvSpPr>
          <p:cNvPr id="4" name="Rechteck 3">
            <a:extLst>
              <a:ext uri="{FF2B5EF4-FFF2-40B4-BE49-F238E27FC236}">
                <a16:creationId xmlns:a16="http://schemas.microsoft.com/office/drawing/2014/main" id="{99EF7E12-96D2-4000-85C2-008D18783626}"/>
              </a:ext>
            </a:extLst>
          </p:cNvPr>
          <p:cNvSpPr/>
          <p:nvPr/>
        </p:nvSpPr>
        <p:spPr>
          <a:xfrm>
            <a:off x="5319770" y="5775454"/>
            <a:ext cx="2321085" cy="388696"/>
          </a:xfrm>
          <a:prstGeom prst="rect">
            <a:avLst/>
          </a:prstGeom>
        </p:spPr>
        <p:txBody>
          <a:bodyPr wrap="none">
            <a:spAutoFit/>
          </a:bodyPr>
          <a:lstStyle/>
          <a:p>
            <a:pPr>
              <a:lnSpc>
                <a:spcPct val="107000"/>
              </a:lnSpc>
              <a:spcAft>
                <a:spcPts val="800"/>
              </a:spcAft>
            </a:pPr>
            <a:r>
              <a:rPr lang="de-DE" dirty="0">
                <a:solidFill>
                  <a:schemeClr val="bg1"/>
                </a:solidFill>
                <a:latin typeface="Calibri" panose="020F0502020204030204" pitchFamily="34" charset="0"/>
                <a:ea typeface="Calibri" panose="020F0502020204030204" pitchFamily="34" charset="0"/>
                <a:cs typeface="Times New Roman" panose="02020603050405020304" pitchFamily="18" charset="0"/>
              </a:rPr>
              <a:t>Copyright Kees de Kort</a:t>
            </a:r>
          </a:p>
        </p:txBody>
      </p:sp>
      <p:pic>
        <p:nvPicPr>
          <p:cNvPr id="8" name="Grafik 7">
            <a:extLst>
              <a:ext uri="{FF2B5EF4-FFF2-40B4-BE49-F238E27FC236}">
                <a16:creationId xmlns:a16="http://schemas.microsoft.com/office/drawing/2014/main" id="{68FF3C24-B399-42D2-9668-A4AE41A473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4356" y="482311"/>
            <a:ext cx="6029599" cy="56818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0529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B92BE4-A0F3-459E-B572-93C649997CC5}"/>
              </a:ext>
            </a:extLst>
          </p:cNvPr>
          <p:cNvSpPr>
            <a:spLocks noGrp="1"/>
          </p:cNvSpPr>
          <p:nvPr>
            <p:ph type="title"/>
          </p:nvPr>
        </p:nvSpPr>
        <p:spPr/>
        <p:txBody>
          <a:bodyPr/>
          <a:lstStyle/>
          <a:p>
            <a:r>
              <a:rPr lang="de-DE"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Fachdidaktische Impulse</a:t>
            </a:r>
          </a:p>
        </p:txBody>
      </p:sp>
      <p:sp>
        <p:nvSpPr>
          <p:cNvPr id="4" name="Rechteck 3">
            <a:extLst>
              <a:ext uri="{FF2B5EF4-FFF2-40B4-BE49-F238E27FC236}">
                <a16:creationId xmlns:a16="http://schemas.microsoft.com/office/drawing/2014/main" id="{D665D2E2-1871-4994-A988-C5A7524D90C2}"/>
              </a:ext>
            </a:extLst>
          </p:cNvPr>
          <p:cNvSpPr/>
          <p:nvPr/>
        </p:nvSpPr>
        <p:spPr>
          <a:xfrm>
            <a:off x="838200" y="1908458"/>
            <a:ext cx="10515600" cy="3108543"/>
          </a:xfrm>
          <a:prstGeom prst="rect">
            <a:avLst/>
          </a:prstGeom>
        </p:spPr>
        <p:txBody>
          <a:bodyPr wrap="square">
            <a:spAutoFit/>
          </a:bodyPr>
          <a:lstStyle/>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Ein Weihnachtsengellied mit einem Bibeltext vergleichen</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Bildbetrachtung: Die Verkündigung des Retters</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Engelsvorstellungen zeichnen</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Zwei biblische Texte vergleichen</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Engelkarte basteln</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Bibelverse zum Thema Engel</a:t>
            </a:r>
          </a:p>
          <a:p>
            <a:pPr marL="571500" indent="-571500">
              <a:buFont typeface="Arial" panose="020B0604020202020204" pitchFamily="34" charset="0"/>
              <a:buChar char="•"/>
            </a:pPr>
            <a:r>
              <a:rPr lang="de-DE" sz="28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Engel im Koran</a:t>
            </a:r>
          </a:p>
        </p:txBody>
      </p:sp>
    </p:spTree>
    <p:extLst>
      <p:ext uri="{BB962C8B-B14F-4D97-AF65-F5344CB8AC3E}">
        <p14:creationId xmlns:p14="http://schemas.microsoft.com/office/powerpoint/2010/main" val="27026033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A43C59-63C9-4897-A899-6DA6A83459F2}"/>
              </a:ext>
            </a:extLst>
          </p:cNvPr>
          <p:cNvSpPr>
            <a:spLocks noGrp="1"/>
          </p:cNvSpPr>
          <p:nvPr>
            <p:ph type="ctrTitle"/>
          </p:nvPr>
        </p:nvSpPr>
        <p:spPr>
          <a:xfrm>
            <a:off x="1524000" y="1122362"/>
            <a:ext cx="9144000" cy="2900518"/>
          </a:xfrm>
        </p:spPr>
        <p:txBody>
          <a:bodyPr>
            <a:normAutofit/>
          </a:bodyPr>
          <a:lstStyle/>
          <a:p>
            <a:endParaRPr lang="de-DE" dirty="0">
              <a:solidFill>
                <a:srgbClr val="FFFFFF"/>
              </a:solidFill>
            </a:endParaRPr>
          </a:p>
        </p:txBody>
      </p:sp>
      <p:sp>
        <p:nvSpPr>
          <p:cNvPr id="10" name="Untertitel 2">
            <a:extLst>
              <a:ext uri="{FF2B5EF4-FFF2-40B4-BE49-F238E27FC236}">
                <a16:creationId xmlns:a16="http://schemas.microsoft.com/office/drawing/2014/main" id="{751084DE-EB9B-4BDE-B5D3-1AB1BB15D882}"/>
              </a:ext>
            </a:extLst>
          </p:cNvPr>
          <p:cNvSpPr>
            <a:spLocks noGrp="1"/>
          </p:cNvSpPr>
          <p:nvPr>
            <p:ph type="subTitle" idx="1"/>
          </p:nvPr>
        </p:nvSpPr>
        <p:spPr>
          <a:xfrm>
            <a:off x="1113183" y="952061"/>
            <a:ext cx="9144000" cy="1655762"/>
          </a:xfrm>
        </p:spPr>
        <p:txBody>
          <a:bodyPr>
            <a:normAutofit/>
          </a:bodyPr>
          <a:lstStyle/>
          <a:p>
            <a:r>
              <a:rPr lang="de-DE" sz="3000" dirty="0">
                <a:solidFill>
                  <a:srgbClr val="FFFFFF"/>
                </a:solidFill>
              </a:rPr>
              <a:t>  Wer kommt da eigentlich?</a:t>
            </a:r>
          </a:p>
        </p:txBody>
      </p:sp>
      <p:pic>
        <p:nvPicPr>
          <p:cNvPr id="6" name="Grafik 5">
            <a:extLst>
              <a:ext uri="{FF2B5EF4-FFF2-40B4-BE49-F238E27FC236}">
                <a16:creationId xmlns:a16="http://schemas.microsoft.com/office/drawing/2014/main" id="{49A74BB7-609F-46DD-977F-738F2E03C54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 y="-1"/>
            <a:ext cx="12191998" cy="6857999"/>
          </a:xfrm>
          <a:prstGeom prst="rect">
            <a:avLst/>
          </a:prstGeom>
          <a:noFill/>
          <a:ln>
            <a:noFill/>
          </a:ln>
        </p:spPr>
      </p:pic>
      <p:sp>
        <p:nvSpPr>
          <p:cNvPr id="7" name="Rechteck 6">
            <a:extLst>
              <a:ext uri="{FF2B5EF4-FFF2-40B4-BE49-F238E27FC236}">
                <a16:creationId xmlns:a16="http://schemas.microsoft.com/office/drawing/2014/main" id="{D3CD7AD0-3E33-4748-9389-52F14FA9FB2A}"/>
              </a:ext>
            </a:extLst>
          </p:cNvPr>
          <p:cNvSpPr/>
          <p:nvPr/>
        </p:nvSpPr>
        <p:spPr>
          <a:xfrm>
            <a:off x="503583" y="272792"/>
            <a:ext cx="11357113" cy="584775"/>
          </a:xfrm>
          <a:prstGeom prst="rect">
            <a:avLst/>
          </a:prstGeom>
        </p:spPr>
        <p:txBody>
          <a:bodyPr wrap="square">
            <a:spAutoFit/>
          </a:bodyPr>
          <a:lstStyle/>
          <a:p>
            <a:pPr algn="ctr"/>
            <a:r>
              <a:rPr lang="de-DE" sz="3200" b="1" i="1" dirty="0">
                <a:solidFill>
                  <a:srgbClr val="993366"/>
                </a:solidFill>
              </a:rPr>
              <a:t>Advent heißt Ankunft - Wer kommt da eigentlich?</a:t>
            </a:r>
          </a:p>
        </p:txBody>
      </p:sp>
    </p:spTree>
    <p:extLst>
      <p:ext uri="{BB962C8B-B14F-4D97-AF65-F5344CB8AC3E}">
        <p14:creationId xmlns:p14="http://schemas.microsoft.com/office/powerpoint/2010/main" val="1161245841"/>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E9356-0742-4561-BCC0-EF100CF4541D}"/>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F9D94C5E-D801-4311-9E1C-E777F7329DD6}"/>
              </a:ext>
            </a:extLst>
          </p:cNvPr>
          <p:cNvSpPr>
            <a:spLocks noGrp="1"/>
          </p:cNvSpPr>
          <p:nvPr>
            <p:ph idx="1"/>
          </p:nvPr>
        </p:nvSpPr>
        <p:spPr/>
        <p:txBody>
          <a:bodyPr/>
          <a:lstStyle/>
          <a:p>
            <a:endParaRPr lang="de-DE"/>
          </a:p>
        </p:txBody>
      </p:sp>
      <p:pic>
        <p:nvPicPr>
          <p:cNvPr id="4" name="Grafik 3">
            <a:extLst>
              <a:ext uri="{FF2B5EF4-FFF2-40B4-BE49-F238E27FC236}">
                <a16:creationId xmlns:a16="http://schemas.microsoft.com/office/drawing/2014/main" id="{4A8346DE-1A1C-4D0C-B892-714F91D6F0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
        <p:nvSpPr>
          <p:cNvPr id="5" name="Rechteck 4">
            <a:extLst>
              <a:ext uri="{FF2B5EF4-FFF2-40B4-BE49-F238E27FC236}">
                <a16:creationId xmlns:a16="http://schemas.microsoft.com/office/drawing/2014/main" id="{21B5B1AB-3EFC-4FEF-BABA-280DDB7837C8}"/>
              </a:ext>
            </a:extLst>
          </p:cNvPr>
          <p:cNvSpPr/>
          <p:nvPr/>
        </p:nvSpPr>
        <p:spPr>
          <a:xfrm>
            <a:off x="3048000" y="-6219795"/>
            <a:ext cx="6096000" cy="461665"/>
          </a:xfrm>
          <a:prstGeom prst="rect">
            <a:avLst/>
          </a:prstGeom>
        </p:spPr>
        <p:txBody>
          <a:bodyPr>
            <a:spAutoFit/>
          </a:bodyPr>
          <a:lstStyle/>
          <a:p>
            <a:r>
              <a:rPr lang="de-DE" sz="1200" dirty="0"/>
              <a:t>Christen feiern den Geburtstag Jesu und damit die Menschwerdung Gottes. Jesus als das verheißene Licht in der Dunkelheit.</a:t>
            </a:r>
          </a:p>
        </p:txBody>
      </p:sp>
      <p:sp>
        <p:nvSpPr>
          <p:cNvPr id="6" name="Rechteck 5">
            <a:extLst>
              <a:ext uri="{FF2B5EF4-FFF2-40B4-BE49-F238E27FC236}">
                <a16:creationId xmlns:a16="http://schemas.microsoft.com/office/drawing/2014/main" id="{433A2969-5CDF-44A6-9717-E36E9F90D9DC}"/>
              </a:ext>
            </a:extLst>
          </p:cNvPr>
          <p:cNvSpPr/>
          <p:nvPr/>
        </p:nvSpPr>
        <p:spPr>
          <a:xfrm>
            <a:off x="235226" y="1103789"/>
            <a:ext cx="1974574" cy="1477328"/>
          </a:xfrm>
          <a:prstGeom prst="rect">
            <a:avLst/>
          </a:prstGeom>
        </p:spPr>
        <p:txBody>
          <a:bodyPr wrap="square">
            <a:spAutoFit/>
          </a:bodyPr>
          <a:lstStyle/>
          <a:p>
            <a:pPr algn="ctr"/>
            <a:r>
              <a:rPr lang="de-DE" sz="3000" b="1" dirty="0"/>
              <a:t>Warten auf den Retter!</a:t>
            </a:r>
          </a:p>
        </p:txBody>
      </p:sp>
      <p:sp>
        <p:nvSpPr>
          <p:cNvPr id="7" name="Rechteck 6">
            <a:extLst>
              <a:ext uri="{FF2B5EF4-FFF2-40B4-BE49-F238E27FC236}">
                <a16:creationId xmlns:a16="http://schemas.microsoft.com/office/drawing/2014/main" id="{F7405068-CA30-43D5-9B46-92EAD16741E6}"/>
              </a:ext>
            </a:extLst>
          </p:cNvPr>
          <p:cNvSpPr/>
          <p:nvPr/>
        </p:nvSpPr>
        <p:spPr>
          <a:xfrm>
            <a:off x="8960126" y="1105514"/>
            <a:ext cx="1974574" cy="1477328"/>
          </a:xfrm>
          <a:prstGeom prst="rect">
            <a:avLst/>
          </a:prstGeom>
        </p:spPr>
        <p:txBody>
          <a:bodyPr wrap="square">
            <a:spAutoFit/>
          </a:bodyPr>
          <a:lstStyle/>
          <a:p>
            <a:pPr algn="ctr"/>
            <a:r>
              <a:rPr lang="de-DE" sz="3000" b="1" dirty="0"/>
              <a:t>Träume vom Frieden.</a:t>
            </a:r>
          </a:p>
        </p:txBody>
      </p:sp>
      <p:sp>
        <p:nvSpPr>
          <p:cNvPr id="9" name="Rechteck 8">
            <a:extLst>
              <a:ext uri="{FF2B5EF4-FFF2-40B4-BE49-F238E27FC236}">
                <a16:creationId xmlns:a16="http://schemas.microsoft.com/office/drawing/2014/main" id="{4450D0C4-EFBD-4CCF-BA27-BFD3BEBD2457}"/>
              </a:ext>
            </a:extLst>
          </p:cNvPr>
          <p:cNvSpPr/>
          <p:nvPr/>
        </p:nvSpPr>
        <p:spPr>
          <a:xfrm>
            <a:off x="3048000" y="1027906"/>
            <a:ext cx="1974574" cy="1938992"/>
          </a:xfrm>
          <a:prstGeom prst="rect">
            <a:avLst/>
          </a:prstGeom>
        </p:spPr>
        <p:txBody>
          <a:bodyPr wrap="square">
            <a:spAutoFit/>
          </a:bodyPr>
          <a:lstStyle/>
          <a:p>
            <a:pPr algn="ctr"/>
            <a:r>
              <a:rPr lang="de-DE" sz="3000" b="1" dirty="0"/>
              <a:t>Engel bringen </a:t>
            </a:r>
          </a:p>
          <a:p>
            <a:pPr algn="ctr"/>
            <a:r>
              <a:rPr lang="de-DE" sz="3000" b="1" dirty="0"/>
              <a:t>frohe </a:t>
            </a:r>
          </a:p>
          <a:p>
            <a:pPr algn="ctr"/>
            <a:r>
              <a:rPr lang="de-DE" sz="3000" b="1" dirty="0"/>
              <a:t>Botschaft!</a:t>
            </a:r>
          </a:p>
        </p:txBody>
      </p:sp>
      <p:sp>
        <p:nvSpPr>
          <p:cNvPr id="10" name="Rechteck 9">
            <a:extLst>
              <a:ext uri="{FF2B5EF4-FFF2-40B4-BE49-F238E27FC236}">
                <a16:creationId xmlns:a16="http://schemas.microsoft.com/office/drawing/2014/main" id="{D8DF7BD1-6EAB-4065-9E6A-CBA1553AD83B}"/>
              </a:ext>
            </a:extLst>
          </p:cNvPr>
          <p:cNvSpPr/>
          <p:nvPr/>
        </p:nvSpPr>
        <p:spPr>
          <a:xfrm>
            <a:off x="5763039" y="1061899"/>
            <a:ext cx="1974574" cy="2862322"/>
          </a:xfrm>
          <a:prstGeom prst="rect">
            <a:avLst/>
          </a:prstGeom>
        </p:spPr>
        <p:txBody>
          <a:bodyPr wrap="square">
            <a:spAutoFit/>
          </a:bodyPr>
          <a:lstStyle/>
          <a:p>
            <a:pPr algn="ctr"/>
            <a:r>
              <a:rPr lang="de-DE" sz="3000" b="1" dirty="0"/>
              <a:t>Macht hoch die Tür!</a:t>
            </a:r>
          </a:p>
          <a:p>
            <a:pPr algn="ctr"/>
            <a:r>
              <a:rPr lang="de-DE" sz="3000" b="1" dirty="0"/>
              <a:t>Die Tor macht weit!</a:t>
            </a:r>
          </a:p>
        </p:txBody>
      </p:sp>
      <p:sp>
        <p:nvSpPr>
          <p:cNvPr id="11" name="Rechteck 10">
            <a:extLst>
              <a:ext uri="{FF2B5EF4-FFF2-40B4-BE49-F238E27FC236}">
                <a16:creationId xmlns:a16="http://schemas.microsoft.com/office/drawing/2014/main" id="{495FE749-ADC5-4589-BDB0-F833DBCB20FA}"/>
              </a:ext>
            </a:extLst>
          </p:cNvPr>
          <p:cNvSpPr/>
          <p:nvPr/>
        </p:nvSpPr>
        <p:spPr>
          <a:xfrm>
            <a:off x="503583" y="272792"/>
            <a:ext cx="11357113" cy="584775"/>
          </a:xfrm>
          <a:prstGeom prst="rect">
            <a:avLst/>
          </a:prstGeom>
        </p:spPr>
        <p:txBody>
          <a:bodyPr wrap="square">
            <a:spAutoFit/>
          </a:bodyPr>
          <a:lstStyle/>
          <a:p>
            <a:pPr algn="ctr"/>
            <a:r>
              <a:rPr lang="de-DE" sz="3200" b="1" i="1" dirty="0">
                <a:solidFill>
                  <a:srgbClr val="993366"/>
                </a:solidFill>
              </a:rPr>
              <a:t>Advent heißt Ankunft - Wer kommt da eigentlich?</a:t>
            </a:r>
          </a:p>
        </p:txBody>
      </p:sp>
    </p:spTree>
    <p:extLst>
      <p:ext uri="{BB962C8B-B14F-4D97-AF65-F5344CB8AC3E}">
        <p14:creationId xmlns:p14="http://schemas.microsoft.com/office/powerpoint/2010/main" val="13083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FED06FC2-AD5C-4BF1-B9D4-18A358B573D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2763" r="15000" b="-1"/>
          <a:stretch/>
        </p:blipFill>
        <p:spPr>
          <a:xfrm>
            <a:off x="5797543" y="10"/>
            <a:ext cx="6394152" cy="6857990"/>
          </a:xfrm>
          <a:prstGeom prst="rect">
            <a:avLst/>
          </a:prstGeom>
          <a:solidFill>
            <a:srgbClr val="FFFFFF">
              <a:shade val="85000"/>
            </a:srgbClr>
          </a:solidFill>
          <a:scene3d>
            <a:camera prst="perspectiveContrastingLeftFacing">
              <a:rot lat="540000" lon="2100000" rev="0"/>
            </a:camera>
            <a:lightRig rig="soft" dir="t"/>
          </a:scene3d>
          <a:sp3d contourW="12700" prstMaterial="matte">
            <a:bevelT w="63500" h="50800"/>
            <a:contourClr>
              <a:srgbClr val="C0C0C0"/>
            </a:contourClr>
          </a:sp3d>
        </p:spPr>
      </p:pic>
      <p:pic>
        <p:nvPicPr>
          <p:cNvPr id="10" name="Picture 9">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el 1">
            <a:extLst>
              <a:ext uri="{FF2B5EF4-FFF2-40B4-BE49-F238E27FC236}">
                <a16:creationId xmlns:a16="http://schemas.microsoft.com/office/drawing/2014/main" id="{4859AAFF-82AA-4B72-8A96-82645EBC68B3}"/>
              </a:ext>
            </a:extLst>
          </p:cNvPr>
          <p:cNvSpPr>
            <a:spLocks noGrp="1"/>
          </p:cNvSpPr>
          <p:nvPr>
            <p:ph type="title"/>
          </p:nvPr>
        </p:nvSpPr>
        <p:spPr>
          <a:xfrm>
            <a:off x="356116" y="771941"/>
            <a:ext cx="5927106" cy="937590"/>
          </a:xfrm>
        </p:spPr>
        <p:txBody>
          <a:bodyPr>
            <a:normAutofit/>
          </a:bodyPr>
          <a:lstStyle/>
          <a:p>
            <a:r>
              <a:rPr lang="de-DE" b="1" dirty="0">
                <a:solidFill>
                  <a:srgbClr val="000000"/>
                </a:solidFill>
              </a:rPr>
              <a:t>Engel singen Jubellieder</a:t>
            </a:r>
          </a:p>
        </p:txBody>
      </p:sp>
      <p:sp>
        <p:nvSpPr>
          <p:cNvPr id="3" name="Inhaltsplatzhalter 2">
            <a:extLst>
              <a:ext uri="{FF2B5EF4-FFF2-40B4-BE49-F238E27FC236}">
                <a16:creationId xmlns:a16="http://schemas.microsoft.com/office/drawing/2014/main" id="{A8D63723-FA72-4AF0-A5F5-76950F61B511}"/>
              </a:ext>
            </a:extLst>
          </p:cNvPr>
          <p:cNvSpPr>
            <a:spLocks noGrp="1"/>
          </p:cNvSpPr>
          <p:nvPr>
            <p:ph idx="1"/>
          </p:nvPr>
        </p:nvSpPr>
        <p:spPr>
          <a:xfrm>
            <a:off x="106017" y="2272143"/>
            <a:ext cx="6427305" cy="3788830"/>
          </a:xfrm>
        </p:spPr>
        <p:txBody>
          <a:bodyPr anchor="ctr">
            <a:noAutofit/>
          </a:bodyPr>
          <a:lstStyle/>
          <a:p>
            <a:pPr marL="0" indent="0">
              <a:buNone/>
            </a:pPr>
            <a:r>
              <a:rPr lang="de-DE" sz="2000" dirty="0">
                <a:solidFill>
                  <a:srgbClr val="000000"/>
                </a:solidFill>
              </a:rPr>
              <a:t>Engel singen Jubellieder, künden die Geburt des Herrn,</a:t>
            </a:r>
          </a:p>
          <a:p>
            <a:pPr marL="0" indent="0">
              <a:buNone/>
            </a:pPr>
            <a:r>
              <a:rPr lang="de-DE" sz="2000" dirty="0">
                <a:solidFill>
                  <a:srgbClr val="000000"/>
                </a:solidFill>
              </a:rPr>
              <a:t>von den Bergen hallt es wieder, Freude ist nun nah und fern. </a:t>
            </a:r>
          </a:p>
          <a:p>
            <a:pPr marL="0" indent="0">
              <a:buNone/>
            </a:pPr>
            <a:r>
              <a:rPr lang="de-DE" sz="2000" dirty="0" err="1">
                <a:solidFill>
                  <a:srgbClr val="000000"/>
                </a:solidFill>
              </a:rPr>
              <a:t>Gloooooooria</a:t>
            </a:r>
            <a:r>
              <a:rPr lang="de-DE" sz="2000" dirty="0">
                <a:solidFill>
                  <a:srgbClr val="000000"/>
                </a:solidFill>
              </a:rPr>
              <a:t>, in excelsis Deo.</a:t>
            </a:r>
          </a:p>
          <a:p>
            <a:pPr marL="0" indent="0">
              <a:buNone/>
            </a:pPr>
            <a:r>
              <a:rPr lang="de-DE" sz="2000" dirty="0">
                <a:solidFill>
                  <a:srgbClr val="000000"/>
                </a:solidFill>
              </a:rPr>
              <a:t>Froh vernimmt das Volk die Kunde, naht ein König,</a:t>
            </a:r>
          </a:p>
          <a:p>
            <a:pPr marL="0" indent="0">
              <a:buNone/>
            </a:pPr>
            <a:r>
              <a:rPr lang="de-DE" sz="2000" dirty="0">
                <a:solidFill>
                  <a:srgbClr val="000000"/>
                </a:solidFill>
              </a:rPr>
              <a:t>kommt ein Held?</a:t>
            </a:r>
          </a:p>
          <a:p>
            <a:pPr marL="0" indent="0">
              <a:buNone/>
            </a:pPr>
            <a:r>
              <a:rPr lang="de-DE" sz="2000" dirty="0">
                <a:solidFill>
                  <a:srgbClr val="000000"/>
                </a:solidFill>
              </a:rPr>
              <a:t>Hört, geboren ward zur Stunde Gottes Sohn, das Heil der Welt!</a:t>
            </a:r>
          </a:p>
          <a:p>
            <a:pPr marL="0" indent="0">
              <a:buNone/>
            </a:pPr>
            <a:r>
              <a:rPr lang="de-DE" sz="2000" dirty="0" err="1">
                <a:solidFill>
                  <a:srgbClr val="000000"/>
                </a:solidFill>
              </a:rPr>
              <a:t>Gloooooooria</a:t>
            </a:r>
            <a:r>
              <a:rPr lang="de-DE" sz="2000" dirty="0">
                <a:solidFill>
                  <a:srgbClr val="000000"/>
                </a:solidFill>
              </a:rPr>
              <a:t>, in excelsis Deo</a:t>
            </a:r>
          </a:p>
          <a:p>
            <a:pPr marL="0" indent="0">
              <a:buNone/>
            </a:pPr>
            <a:r>
              <a:rPr lang="de-DE" sz="2000" dirty="0">
                <a:solidFill>
                  <a:srgbClr val="000000"/>
                </a:solidFill>
              </a:rPr>
              <a:t>Lasst uns singen, lasst uns beten, Gottes Gnade ist uns nah,</a:t>
            </a:r>
          </a:p>
          <a:p>
            <a:pPr marL="0" indent="0">
              <a:buNone/>
            </a:pPr>
            <a:r>
              <a:rPr lang="de-DE" sz="2000" dirty="0">
                <a:solidFill>
                  <a:srgbClr val="000000"/>
                </a:solidFill>
              </a:rPr>
              <a:t>Lasst uns hin zur Krippe treten, der Erlöser Christ ist da!</a:t>
            </a:r>
          </a:p>
          <a:p>
            <a:pPr marL="0" indent="0">
              <a:buNone/>
            </a:pPr>
            <a:r>
              <a:rPr lang="de-DE" sz="2000" dirty="0" err="1">
                <a:solidFill>
                  <a:srgbClr val="000000"/>
                </a:solidFill>
              </a:rPr>
              <a:t>Gloooooooria</a:t>
            </a:r>
            <a:r>
              <a:rPr lang="de-DE" sz="2000" dirty="0">
                <a:solidFill>
                  <a:srgbClr val="000000"/>
                </a:solidFill>
              </a:rPr>
              <a:t>, in excelsis Deo</a:t>
            </a:r>
          </a:p>
        </p:txBody>
      </p:sp>
    </p:spTree>
    <p:extLst>
      <p:ext uri="{BB962C8B-B14F-4D97-AF65-F5344CB8AC3E}">
        <p14:creationId xmlns:p14="http://schemas.microsoft.com/office/powerpoint/2010/main" val="3949286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1000"/>
                                        <p:tgtEl>
                                          <p:spTgt spid="3">
                                            <p:txEl>
                                              <p:pRg st="6" end="6"/>
                                            </p:txEl>
                                          </p:spTgt>
                                        </p:tgtEl>
                                      </p:cBhvr>
                                    </p:animEffect>
                                    <p:anim calcmode="lin" valueType="num">
                                      <p:cBhvr>
                                        <p:cTn id="4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1000"/>
                                        <p:tgtEl>
                                          <p:spTgt spid="3">
                                            <p:txEl>
                                              <p:pRg st="7" end="7"/>
                                            </p:txEl>
                                          </p:spTgt>
                                        </p:tgtEl>
                                      </p:cBhvr>
                                    </p:animEffect>
                                    <p:anim calcmode="lin" valueType="num">
                                      <p:cBhvr>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7" end="7"/>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fade">
                                      <p:cBhvr>
                                        <p:cTn id="53" dur="1000"/>
                                        <p:tgtEl>
                                          <p:spTgt spid="3">
                                            <p:txEl>
                                              <p:pRg st="8" end="8"/>
                                            </p:txEl>
                                          </p:spTgt>
                                        </p:tgtEl>
                                      </p:cBhvr>
                                    </p:animEffect>
                                    <p:anim calcmode="lin" valueType="num">
                                      <p:cBhvr>
                                        <p:cTn id="5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0F7CD5-7B23-45F6-A102-E92399D31426}"/>
              </a:ext>
            </a:extLst>
          </p:cNvPr>
          <p:cNvSpPr>
            <a:spLocks noGrp="1"/>
          </p:cNvSpPr>
          <p:nvPr>
            <p:ph type="ctrTitle"/>
          </p:nvPr>
        </p:nvSpPr>
        <p:spPr>
          <a:xfrm>
            <a:off x="1524000" y="503584"/>
            <a:ext cx="9144000" cy="1060174"/>
          </a:xfrm>
        </p:spPr>
        <p:txBody>
          <a:bodyPr>
            <a:noAutofit/>
          </a:bodyPr>
          <a:lstStyle/>
          <a:p>
            <a:r>
              <a:rPr lang="de-DE" sz="3000" i="1" dirty="0"/>
              <a:t>Die Menschen im Dunkeln sehen ein helles Licht.</a:t>
            </a:r>
            <a:br>
              <a:rPr lang="de-DE" sz="3000" dirty="0"/>
            </a:br>
            <a:endParaRPr lang="de-DE" sz="3000" dirty="0"/>
          </a:p>
        </p:txBody>
      </p:sp>
      <p:sp>
        <p:nvSpPr>
          <p:cNvPr id="3" name="Untertitel 2">
            <a:extLst>
              <a:ext uri="{FF2B5EF4-FFF2-40B4-BE49-F238E27FC236}">
                <a16:creationId xmlns:a16="http://schemas.microsoft.com/office/drawing/2014/main" id="{6F771E08-5223-4641-818A-0AEE877F0372}"/>
              </a:ext>
            </a:extLst>
          </p:cNvPr>
          <p:cNvSpPr>
            <a:spLocks noGrp="1"/>
          </p:cNvSpPr>
          <p:nvPr>
            <p:ph type="subTitle" idx="1"/>
          </p:nvPr>
        </p:nvSpPr>
        <p:spPr>
          <a:xfrm>
            <a:off x="1524000" y="1282907"/>
            <a:ext cx="9144000" cy="1655762"/>
          </a:xfrm>
        </p:spPr>
        <p:txBody>
          <a:bodyPr>
            <a:normAutofit fontScale="25000" lnSpcReduction="20000"/>
          </a:bodyPr>
          <a:lstStyle/>
          <a:p>
            <a:r>
              <a:rPr lang="de-DE" sz="12000" i="1" dirty="0"/>
              <a:t> </a:t>
            </a:r>
            <a:endParaRPr lang="de-DE" sz="12000" dirty="0"/>
          </a:p>
          <a:p>
            <a:pPr algn="r"/>
            <a:r>
              <a:rPr lang="de-DE" sz="12000" i="1" dirty="0"/>
              <a:t>Ein </a:t>
            </a:r>
            <a:r>
              <a:rPr lang="de-DE" sz="12000" b="1" i="1" dirty="0"/>
              <a:t>Kind </a:t>
            </a:r>
            <a:r>
              <a:rPr lang="de-DE" sz="12000" i="1" dirty="0"/>
              <a:t>wird geboren,</a:t>
            </a:r>
            <a:endParaRPr lang="de-DE" sz="12000" dirty="0"/>
          </a:p>
          <a:p>
            <a:pPr algn="r"/>
            <a:r>
              <a:rPr lang="de-DE" sz="12000" i="1" dirty="0"/>
              <a:t>ein </a:t>
            </a:r>
            <a:r>
              <a:rPr lang="de-DE" sz="12000" b="1" i="1" dirty="0"/>
              <a:t>Sohn</a:t>
            </a:r>
            <a:r>
              <a:rPr lang="de-DE" sz="12000" i="1" dirty="0"/>
              <a:t> gegeben,</a:t>
            </a:r>
            <a:endParaRPr lang="de-DE" sz="12000" dirty="0"/>
          </a:p>
          <a:p>
            <a:pPr algn="r"/>
            <a:r>
              <a:rPr lang="de-DE" sz="12000" i="1" dirty="0"/>
              <a:t>er hat </a:t>
            </a:r>
            <a:r>
              <a:rPr lang="de-DE" sz="12000" b="1" i="1" dirty="0"/>
              <a:t>Macht,</a:t>
            </a:r>
            <a:endParaRPr lang="de-DE" sz="12000" dirty="0"/>
          </a:p>
          <a:p>
            <a:pPr algn="r"/>
            <a:r>
              <a:rPr lang="de-DE" sz="12000" i="1" dirty="0"/>
              <a:t>er heißt </a:t>
            </a:r>
            <a:r>
              <a:rPr lang="de-DE" sz="12000" b="1" i="1" dirty="0"/>
              <a:t>Wunder</a:t>
            </a:r>
            <a:r>
              <a:rPr lang="de-DE" sz="12000" i="1" dirty="0"/>
              <a:t> und </a:t>
            </a:r>
            <a:r>
              <a:rPr lang="de-DE" sz="12000" b="1" i="1" dirty="0"/>
              <a:t>Ratgeber</a:t>
            </a:r>
            <a:endParaRPr lang="de-DE" sz="12000" dirty="0"/>
          </a:p>
          <a:p>
            <a:pPr algn="r"/>
            <a:r>
              <a:rPr lang="de-DE" sz="12000" b="1" i="1" dirty="0"/>
              <a:t>Gott </a:t>
            </a:r>
            <a:r>
              <a:rPr lang="de-DE" sz="12000" i="1" dirty="0"/>
              <a:t>und </a:t>
            </a:r>
            <a:r>
              <a:rPr lang="de-DE" sz="12000" b="1" i="1" dirty="0"/>
              <a:t>Held</a:t>
            </a:r>
            <a:endParaRPr lang="de-DE" sz="12000" dirty="0"/>
          </a:p>
          <a:p>
            <a:pPr algn="r"/>
            <a:r>
              <a:rPr lang="de-DE" sz="12000" b="1" i="1" dirty="0"/>
              <a:t>Ewig</a:t>
            </a:r>
            <a:r>
              <a:rPr lang="de-DE" sz="12000" i="1" dirty="0"/>
              <a:t> und </a:t>
            </a:r>
            <a:r>
              <a:rPr lang="de-DE" sz="12000" b="1" i="1" dirty="0"/>
              <a:t>Vater</a:t>
            </a:r>
            <a:endParaRPr lang="de-DE" sz="12000" dirty="0"/>
          </a:p>
          <a:p>
            <a:pPr algn="r"/>
            <a:r>
              <a:rPr lang="de-DE" sz="12000" b="1" i="1" dirty="0"/>
              <a:t>Friede</a:t>
            </a:r>
            <a:r>
              <a:rPr lang="de-DE" sz="12000" i="1" dirty="0"/>
              <a:t> und </a:t>
            </a:r>
            <a:r>
              <a:rPr lang="de-DE" sz="12000" b="1" i="1" dirty="0"/>
              <a:t>Fürst.</a:t>
            </a:r>
            <a:endParaRPr lang="de-DE" sz="12000" dirty="0"/>
          </a:p>
          <a:p>
            <a:pPr algn="r"/>
            <a:r>
              <a:rPr lang="de-DE" sz="12000" b="1" i="1" dirty="0"/>
              <a:t> </a:t>
            </a:r>
            <a:endParaRPr lang="de-DE" sz="12000" dirty="0"/>
          </a:p>
          <a:p>
            <a:pPr algn="r"/>
            <a:r>
              <a:rPr lang="de-DE" sz="6000" i="1" dirty="0"/>
              <a:t>(aus Jesaja 9, nach Luther 2017, vereinfacht).</a:t>
            </a:r>
            <a:endParaRPr lang="de-DE" sz="6000" dirty="0"/>
          </a:p>
          <a:p>
            <a:endParaRPr lang="de-DE" dirty="0"/>
          </a:p>
        </p:txBody>
      </p:sp>
      <p:pic>
        <p:nvPicPr>
          <p:cNvPr id="4" name="Grafik 3" descr="Im Dunkeln, Kerze, Ali, Licht">
            <a:extLst>
              <a:ext uri="{FF2B5EF4-FFF2-40B4-BE49-F238E27FC236}">
                <a16:creationId xmlns:a16="http://schemas.microsoft.com/office/drawing/2014/main" id="{9FB1C778-605F-4711-839E-C305F3DD064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269" y="2110788"/>
            <a:ext cx="3286540" cy="2154234"/>
          </a:xfrm>
          <a:prstGeom prst="rect">
            <a:avLst/>
          </a:prstGeom>
          <a:noFill/>
          <a:ln>
            <a:noFill/>
          </a:ln>
        </p:spPr>
      </p:pic>
    </p:spTree>
    <p:extLst>
      <p:ext uri="{BB962C8B-B14F-4D97-AF65-F5344CB8AC3E}">
        <p14:creationId xmlns:p14="http://schemas.microsoft.com/office/powerpoint/2010/main" val="17410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1000"/>
                                        <p:tgtEl>
                                          <p:spTgt spid="3">
                                            <p:txEl>
                                              <p:pRg st="9" end="9"/>
                                            </p:txEl>
                                          </p:spTgt>
                                        </p:tgtEl>
                                      </p:cBhvr>
                                    </p:animEffect>
                                    <p:anim calcmode="lin" valueType="num">
                                      <p:cBhvr>
                                        <p:cTn id="64"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D229C3-EFA4-44BA-9861-86E8E082FEDC}"/>
              </a:ext>
            </a:extLst>
          </p:cNvPr>
          <p:cNvSpPr>
            <a:spLocks noGrp="1"/>
          </p:cNvSpPr>
          <p:nvPr>
            <p:ph type="title"/>
          </p:nvPr>
        </p:nvSpPr>
        <p:spPr/>
        <p:txBody>
          <a:bodyPr/>
          <a:lstStyle/>
          <a:p>
            <a:r>
              <a:rPr lang="de-DE" b="1" dirty="0">
                <a:solidFill>
                  <a:srgbClr val="990099"/>
                </a:solidFill>
              </a:rPr>
              <a:t>Wunder</a:t>
            </a:r>
            <a:endParaRPr lang="de-DE" dirty="0"/>
          </a:p>
        </p:txBody>
      </p:sp>
      <p:sp>
        <p:nvSpPr>
          <p:cNvPr id="4" name="Inhaltsplatzhalter 2">
            <a:extLst>
              <a:ext uri="{FF2B5EF4-FFF2-40B4-BE49-F238E27FC236}">
                <a16:creationId xmlns:a16="http://schemas.microsoft.com/office/drawing/2014/main" id="{411440D8-A219-448E-BF7E-26B7010C3752}"/>
              </a:ext>
            </a:extLst>
          </p:cNvPr>
          <p:cNvSpPr txBox="1">
            <a:spLocks/>
          </p:cNvSpPr>
          <p:nvPr/>
        </p:nvSpPr>
        <p:spPr>
          <a:xfrm>
            <a:off x="838200" y="1825625"/>
            <a:ext cx="10174357" cy="132839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de-DE" b="1" dirty="0">
                <a:solidFill>
                  <a:srgbClr val="990099"/>
                </a:solidFill>
              </a:rPr>
              <a:t>Kann Gott in die Naturgesetze der Schöpfung eingreifen?</a:t>
            </a:r>
          </a:p>
          <a:p>
            <a:endParaRPr lang="de-DE" dirty="0"/>
          </a:p>
        </p:txBody>
      </p:sp>
      <p:sp>
        <p:nvSpPr>
          <p:cNvPr id="5" name="Inhaltsplatzhalter 2">
            <a:extLst>
              <a:ext uri="{FF2B5EF4-FFF2-40B4-BE49-F238E27FC236}">
                <a16:creationId xmlns:a16="http://schemas.microsoft.com/office/drawing/2014/main" id="{F73B6006-FC89-4CF3-B4F7-5241CC0F7A02}"/>
              </a:ext>
            </a:extLst>
          </p:cNvPr>
          <p:cNvSpPr txBox="1">
            <a:spLocks/>
          </p:cNvSpPr>
          <p:nvPr/>
        </p:nvSpPr>
        <p:spPr>
          <a:xfrm>
            <a:off x="838200" y="3288954"/>
            <a:ext cx="10174357" cy="2807046"/>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5500" dirty="0"/>
              <a:t>Die Menschen der Bibel schrieben Gotteserfahrungen auf, die diese Frage bejahen.</a:t>
            </a:r>
          </a:p>
          <a:p>
            <a:pPr marL="0" indent="0">
              <a:buFont typeface="Arial" panose="020B0604020202020204" pitchFamily="34" charset="0"/>
              <a:buNone/>
            </a:pPr>
            <a:endParaRPr lang="de-DE" sz="5500" dirty="0"/>
          </a:p>
          <a:p>
            <a:pPr marL="0" indent="0">
              <a:buFont typeface="Arial" panose="020B0604020202020204" pitchFamily="34" charset="0"/>
              <a:buNone/>
            </a:pPr>
            <a:r>
              <a:rPr lang="de-DE" sz="5500" dirty="0"/>
              <a:t>Wer die Kirchenfeste feiert, bejaht den Glauben daran, dass Gott in die Schöpfung eingreifen kann.</a:t>
            </a:r>
          </a:p>
          <a:p>
            <a:endParaRPr lang="de-DE" dirty="0"/>
          </a:p>
        </p:txBody>
      </p:sp>
    </p:spTree>
    <p:extLst>
      <p:ext uri="{BB962C8B-B14F-4D97-AF65-F5344CB8AC3E}">
        <p14:creationId xmlns:p14="http://schemas.microsoft.com/office/powerpoint/2010/main" val="2793040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8802C-D59F-4F59-AAFE-67C8F5B4F7FA}"/>
              </a:ext>
            </a:extLst>
          </p:cNvPr>
          <p:cNvSpPr>
            <a:spLocks noGrp="1"/>
          </p:cNvSpPr>
          <p:nvPr>
            <p:ph type="title"/>
          </p:nvPr>
        </p:nvSpPr>
        <p:spPr/>
        <p:txBody>
          <a:bodyPr/>
          <a:lstStyle/>
          <a:p>
            <a:pPr algn="ctr"/>
            <a:r>
              <a:rPr lang="de-DE" dirty="0">
                <a:solidFill>
                  <a:srgbClr val="993366"/>
                </a:solidFill>
              </a:rPr>
              <a:t>An Weinachten feiern und besingen Christen die Geburt des Retters:</a:t>
            </a:r>
          </a:p>
        </p:txBody>
      </p:sp>
      <p:sp>
        <p:nvSpPr>
          <p:cNvPr id="4" name="Rechteck 3">
            <a:extLst>
              <a:ext uri="{FF2B5EF4-FFF2-40B4-BE49-F238E27FC236}">
                <a16:creationId xmlns:a16="http://schemas.microsoft.com/office/drawing/2014/main" id="{99538C55-58C1-4D6C-976F-4C792A428B86}"/>
              </a:ext>
            </a:extLst>
          </p:cNvPr>
          <p:cNvSpPr/>
          <p:nvPr/>
        </p:nvSpPr>
        <p:spPr>
          <a:xfrm>
            <a:off x="1429063" y="1795692"/>
            <a:ext cx="3879574" cy="5016758"/>
          </a:xfrm>
          <a:prstGeom prst="rect">
            <a:avLst/>
          </a:prstGeom>
        </p:spPr>
        <p:txBody>
          <a:bodyPr wrap="square">
            <a:spAutoFit/>
          </a:bodyPr>
          <a:lstStyle/>
          <a:p>
            <a:r>
              <a:rPr lang="de-DE" sz="2000" b="1" dirty="0"/>
              <a:t>Engel singen Jubellieder</a:t>
            </a:r>
            <a:r>
              <a:rPr lang="de-DE" sz="2000" dirty="0"/>
              <a:t>, künden die Geburt des Herrn,</a:t>
            </a:r>
          </a:p>
          <a:p>
            <a:r>
              <a:rPr lang="de-DE" sz="2000" dirty="0"/>
              <a:t>von den Bergen hallt es wieder, Freude ist nun nah und fern. </a:t>
            </a:r>
          </a:p>
          <a:p>
            <a:endParaRPr lang="de-DE" sz="2000" dirty="0"/>
          </a:p>
          <a:p>
            <a:r>
              <a:rPr lang="de-DE" sz="2000" dirty="0"/>
              <a:t>Froh vernimmt das Volk die Kunde, naht ein König,</a:t>
            </a:r>
          </a:p>
          <a:p>
            <a:r>
              <a:rPr lang="de-DE" sz="2000" dirty="0"/>
              <a:t>kommt ein Held?</a:t>
            </a:r>
          </a:p>
          <a:p>
            <a:r>
              <a:rPr lang="de-DE" sz="2000" dirty="0"/>
              <a:t>Hört, geboren ward zur Stunde Gottes Sohn, das Heil der Welt</a:t>
            </a:r>
          </a:p>
          <a:p>
            <a:endParaRPr lang="de-DE" sz="2000" dirty="0"/>
          </a:p>
          <a:p>
            <a:r>
              <a:rPr lang="de-DE" sz="2000" dirty="0"/>
              <a:t>Lasst uns singen, lasst uns beten, Gottes Gnade ist uns nah,</a:t>
            </a:r>
          </a:p>
          <a:p>
            <a:r>
              <a:rPr lang="de-DE" sz="2000" dirty="0"/>
              <a:t>Lasst uns hin zur Krippe treten, der Erlöser Christ ist da!</a:t>
            </a:r>
          </a:p>
          <a:p>
            <a:r>
              <a:rPr lang="de-DE" sz="2000" dirty="0" err="1"/>
              <a:t>Gloooooooria</a:t>
            </a:r>
            <a:r>
              <a:rPr lang="de-DE" sz="2000" dirty="0"/>
              <a:t>, in excelsis Deo</a:t>
            </a:r>
          </a:p>
        </p:txBody>
      </p:sp>
      <p:sp>
        <p:nvSpPr>
          <p:cNvPr id="9" name="Rechteck 8">
            <a:extLst>
              <a:ext uri="{FF2B5EF4-FFF2-40B4-BE49-F238E27FC236}">
                <a16:creationId xmlns:a16="http://schemas.microsoft.com/office/drawing/2014/main" id="{8A6059C8-5F2A-4ABE-8BBB-CF3072DD453B}"/>
              </a:ext>
            </a:extLst>
          </p:cNvPr>
          <p:cNvSpPr/>
          <p:nvPr/>
        </p:nvSpPr>
        <p:spPr>
          <a:xfrm>
            <a:off x="7487478" y="1795692"/>
            <a:ext cx="4094922" cy="4044184"/>
          </a:xfrm>
          <a:prstGeom prst="rect">
            <a:avLst/>
          </a:prstGeom>
        </p:spPr>
        <p:txBody>
          <a:bodyPr wrap="square">
            <a:spAutoFit/>
          </a:bodyPr>
          <a:lstStyle/>
          <a:p>
            <a:pPr algn="ctr">
              <a:lnSpc>
                <a:spcPct val="107000"/>
              </a:lnSpc>
              <a:spcAft>
                <a:spcPts val="0"/>
              </a:spcAft>
            </a:pPr>
            <a:endParaRPr lang="de-DE" sz="2000" i="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Die Menschen im Dunkeln sehen ein helles Licht.</a:t>
            </a:r>
          </a:p>
          <a:p>
            <a:pPr algn="ctr">
              <a:lnSpc>
                <a:spcPct val="107000"/>
              </a:lnSpc>
            </a:pPr>
            <a:r>
              <a:rPr lang="de-DE" sz="2000" i="1" dirty="0">
                <a:latin typeface="Calibri" panose="020F0502020204030204" pitchFamily="34" charset="0"/>
                <a:ea typeface="Calibri" panose="020F0502020204030204" pitchFamily="34" charset="0"/>
                <a:cs typeface="Times New Roman" panose="02020603050405020304" pitchFamily="18" charset="0"/>
              </a:rPr>
              <a:t>Du weckst lauten Jubel, du machst groß die Freude. </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Ein </a:t>
            </a:r>
            <a:r>
              <a:rPr lang="de-DE" sz="2000" b="1" i="1" dirty="0">
                <a:latin typeface="Calibri" panose="020F0502020204030204" pitchFamily="34" charset="0"/>
                <a:ea typeface="Calibri" panose="020F0502020204030204" pitchFamily="34" charset="0"/>
                <a:cs typeface="Calibri" panose="020F0502020204030204" pitchFamily="34" charset="0"/>
              </a:rPr>
              <a:t>Kind </a:t>
            </a:r>
            <a:r>
              <a:rPr lang="de-DE" sz="2000" i="1" dirty="0">
                <a:latin typeface="Calibri" panose="020F0502020204030204" pitchFamily="34" charset="0"/>
                <a:ea typeface="Calibri" panose="020F0502020204030204" pitchFamily="34" charset="0"/>
                <a:cs typeface="Calibri" panose="020F0502020204030204" pitchFamily="34" charset="0"/>
              </a:rPr>
              <a:t>wird geboren,</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ein </a:t>
            </a:r>
            <a:r>
              <a:rPr lang="de-DE" sz="2000" b="1" i="1" dirty="0">
                <a:latin typeface="Calibri" panose="020F0502020204030204" pitchFamily="34" charset="0"/>
                <a:ea typeface="Calibri" panose="020F0502020204030204" pitchFamily="34" charset="0"/>
                <a:cs typeface="Calibri" panose="020F0502020204030204" pitchFamily="34" charset="0"/>
              </a:rPr>
              <a:t>Sohn</a:t>
            </a:r>
            <a:r>
              <a:rPr lang="de-DE" sz="2000" i="1" dirty="0">
                <a:latin typeface="Calibri" panose="020F0502020204030204" pitchFamily="34" charset="0"/>
                <a:ea typeface="Calibri" panose="020F0502020204030204" pitchFamily="34" charset="0"/>
                <a:cs typeface="Calibri" panose="020F0502020204030204" pitchFamily="34" charset="0"/>
              </a:rPr>
              <a:t> gegeben,</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er hat </a:t>
            </a:r>
            <a:r>
              <a:rPr lang="de-DE" sz="2000" b="1" i="1" dirty="0">
                <a:latin typeface="Calibri" panose="020F0502020204030204" pitchFamily="34" charset="0"/>
                <a:ea typeface="Calibri" panose="020F0502020204030204" pitchFamily="34" charset="0"/>
                <a:cs typeface="Calibri" panose="020F0502020204030204" pitchFamily="34" charset="0"/>
              </a:rPr>
              <a:t>Macht,</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er heißt </a:t>
            </a:r>
            <a:r>
              <a:rPr lang="de-DE" sz="2000" b="1" i="1" dirty="0">
                <a:latin typeface="Calibri" panose="020F0502020204030204" pitchFamily="34" charset="0"/>
                <a:ea typeface="Calibri" panose="020F0502020204030204" pitchFamily="34" charset="0"/>
                <a:cs typeface="Calibri" panose="020F0502020204030204" pitchFamily="34" charset="0"/>
              </a:rPr>
              <a:t>Wunder</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Ratgeber</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Gott </a:t>
            </a:r>
            <a:r>
              <a:rPr lang="de-DE" sz="2000" i="1" dirty="0">
                <a:latin typeface="Calibri" panose="020F0502020204030204" pitchFamily="34" charset="0"/>
                <a:ea typeface="Calibri" panose="020F0502020204030204" pitchFamily="34" charset="0"/>
                <a:cs typeface="Calibri" panose="020F0502020204030204" pitchFamily="34" charset="0"/>
              </a:rPr>
              <a:t>und </a:t>
            </a:r>
            <a:r>
              <a:rPr lang="de-DE" sz="2000" b="1" i="1" dirty="0">
                <a:latin typeface="Calibri" panose="020F0502020204030204" pitchFamily="34" charset="0"/>
                <a:ea typeface="Calibri" panose="020F0502020204030204" pitchFamily="34" charset="0"/>
                <a:cs typeface="Calibri" panose="020F0502020204030204" pitchFamily="34" charset="0"/>
              </a:rPr>
              <a:t>Held</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Ewig</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Vater</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Friede</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Fürst.</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a:extLst>
              <a:ext uri="{FF2B5EF4-FFF2-40B4-BE49-F238E27FC236}">
                <a16:creationId xmlns:a16="http://schemas.microsoft.com/office/drawing/2014/main" id="{FEEA8AD0-7756-42CF-8267-67BC135994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8637" y="1507263"/>
            <a:ext cx="1924685" cy="3962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hteck 11">
            <a:extLst>
              <a:ext uri="{FF2B5EF4-FFF2-40B4-BE49-F238E27FC236}">
                <a16:creationId xmlns:a16="http://schemas.microsoft.com/office/drawing/2014/main" id="{787CD439-A224-4A55-A797-0EDDE9F05BA1}"/>
              </a:ext>
            </a:extLst>
          </p:cNvPr>
          <p:cNvSpPr/>
          <p:nvPr/>
        </p:nvSpPr>
        <p:spPr>
          <a:xfrm>
            <a:off x="5671828" y="6044112"/>
            <a:ext cx="6237798" cy="470000"/>
          </a:xfrm>
          <a:prstGeom prst="rect">
            <a:avLst/>
          </a:prstGeom>
        </p:spPr>
        <p:txBody>
          <a:bodyPr wrap="none">
            <a:spAutoFit/>
          </a:bodyPr>
          <a:lstStyle/>
          <a:p>
            <a:pPr algn="ctr">
              <a:lnSpc>
                <a:spcPct val="107000"/>
              </a:lnSpc>
              <a:spcAft>
                <a:spcPts val="800"/>
              </a:spcAft>
            </a:pPr>
            <a:r>
              <a:rPr lang="de-DE" sz="2400" dirty="0">
                <a:solidFill>
                  <a:srgbClr val="993366"/>
                </a:solidFill>
                <a:latin typeface="Calibri" panose="020F0502020204030204" pitchFamily="34" charset="0"/>
                <a:ea typeface="Calibri" panose="020F0502020204030204" pitchFamily="34" charset="0"/>
                <a:cs typeface="Calibri" panose="020F0502020204030204" pitchFamily="34" charset="0"/>
              </a:rPr>
              <a:t>Vergleiche den Liedtext mit dem Text von Jesaja!</a:t>
            </a:r>
            <a:endParaRPr lang="de-DE" sz="2400" dirty="0">
              <a:solidFill>
                <a:srgbClr val="99336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BBAC0F8B-4763-4109-A12A-3B0501EFF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28" y="1898637"/>
            <a:ext cx="984544" cy="16815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99290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1000"/>
                                        <p:tgtEl>
                                          <p:spTgt spid="4">
                                            <p:txEl>
                                              <p:pRg st="7" end="7"/>
                                            </p:txEl>
                                          </p:spTgt>
                                        </p:tgtEl>
                                      </p:cBhvr>
                                    </p:animEffect>
                                    <p:anim calcmode="lin" valueType="num">
                                      <p:cBhvr>
                                        <p:cTn id="33"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7" end="7"/>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1000"/>
                                        <p:tgtEl>
                                          <p:spTgt spid="4">
                                            <p:txEl>
                                              <p:pRg st="8" end="8"/>
                                            </p:txEl>
                                          </p:spTgt>
                                        </p:tgtEl>
                                      </p:cBhvr>
                                    </p:animEffect>
                                    <p:anim calcmode="lin" valueType="num">
                                      <p:cBhvr>
                                        <p:cTn id="38"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9" dur="1000" fill="hold"/>
                                        <p:tgtEl>
                                          <p:spTgt spid="4">
                                            <p:txEl>
                                              <p:pRg st="8" end="8"/>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1" end="1"/>
                                            </p:txEl>
                                          </p:spTgt>
                                        </p:tgtEl>
                                        <p:attrNameLst>
                                          <p:attrName>style.visibility</p:attrName>
                                        </p:attrNameLst>
                                      </p:cBhvr>
                                      <p:to>
                                        <p:strVal val="visible"/>
                                      </p:to>
                                    </p:set>
                                    <p:animEffect transition="in" filter="fade">
                                      <p:cBhvr>
                                        <p:cTn id="49" dur="1000"/>
                                        <p:tgtEl>
                                          <p:spTgt spid="9">
                                            <p:txEl>
                                              <p:pRg st="1" end="1"/>
                                            </p:txEl>
                                          </p:spTgt>
                                        </p:tgtEl>
                                      </p:cBhvr>
                                    </p:animEffect>
                                    <p:anim calcmode="lin" valueType="num">
                                      <p:cBhvr>
                                        <p:cTn id="50"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9">
                                            <p:txEl>
                                              <p:pRg st="2" end="2"/>
                                            </p:txEl>
                                          </p:spTgt>
                                        </p:tgtEl>
                                        <p:attrNameLst>
                                          <p:attrName>style.visibility</p:attrName>
                                        </p:attrNameLst>
                                      </p:cBhvr>
                                      <p:to>
                                        <p:strVal val="visible"/>
                                      </p:to>
                                    </p:set>
                                    <p:animEffect transition="in" filter="fade">
                                      <p:cBhvr>
                                        <p:cTn id="54" dur="1000"/>
                                        <p:tgtEl>
                                          <p:spTgt spid="9">
                                            <p:txEl>
                                              <p:pRg st="2" end="2"/>
                                            </p:txEl>
                                          </p:spTgt>
                                        </p:tgtEl>
                                      </p:cBhvr>
                                    </p:animEffect>
                                    <p:anim calcmode="lin" valueType="num">
                                      <p:cBhvr>
                                        <p:cTn id="5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9">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9">
                                            <p:txEl>
                                              <p:pRg st="3" end="3"/>
                                            </p:txEl>
                                          </p:spTgt>
                                        </p:tgtEl>
                                        <p:attrNameLst>
                                          <p:attrName>style.visibility</p:attrName>
                                        </p:attrNameLst>
                                      </p:cBhvr>
                                      <p:to>
                                        <p:strVal val="visible"/>
                                      </p:to>
                                    </p:set>
                                    <p:animEffect transition="in" filter="fade">
                                      <p:cBhvr>
                                        <p:cTn id="59" dur="1000"/>
                                        <p:tgtEl>
                                          <p:spTgt spid="9">
                                            <p:txEl>
                                              <p:pRg st="3" end="3"/>
                                            </p:txEl>
                                          </p:spTgt>
                                        </p:tgtEl>
                                      </p:cBhvr>
                                    </p:animEffect>
                                    <p:anim calcmode="lin" valueType="num">
                                      <p:cBhvr>
                                        <p:cTn id="60"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9">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9">
                                            <p:txEl>
                                              <p:pRg st="4" end="4"/>
                                            </p:txEl>
                                          </p:spTgt>
                                        </p:tgtEl>
                                        <p:attrNameLst>
                                          <p:attrName>style.visibility</p:attrName>
                                        </p:attrNameLst>
                                      </p:cBhvr>
                                      <p:to>
                                        <p:strVal val="visible"/>
                                      </p:to>
                                    </p:set>
                                    <p:animEffect transition="in" filter="fade">
                                      <p:cBhvr>
                                        <p:cTn id="64" dur="1000"/>
                                        <p:tgtEl>
                                          <p:spTgt spid="9">
                                            <p:txEl>
                                              <p:pRg st="4" end="4"/>
                                            </p:txEl>
                                          </p:spTgt>
                                        </p:tgtEl>
                                      </p:cBhvr>
                                    </p:animEffect>
                                    <p:anim calcmode="lin" valueType="num">
                                      <p:cBhvr>
                                        <p:cTn id="65"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9">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9">
                                            <p:txEl>
                                              <p:pRg st="5" end="5"/>
                                            </p:txEl>
                                          </p:spTgt>
                                        </p:tgtEl>
                                        <p:attrNameLst>
                                          <p:attrName>style.visibility</p:attrName>
                                        </p:attrNameLst>
                                      </p:cBhvr>
                                      <p:to>
                                        <p:strVal val="visible"/>
                                      </p:to>
                                    </p:set>
                                    <p:animEffect transition="in" filter="fade">
                                      <p:cBhvr>
                                        <p:cTn id="69" dur="1000"/>
                                        <p:tgtEl>
                                          <p:spTgt spid="9">
                                            <p:txEl>
                                              <p:pRg st="5" end="5"/>
                                            </p:txEl>
                                          </p:spTgt>
                                        </p:tgtEl>
                                      </p:cBhvr>
                                    </p:animEffect>
                                    <p:anim calcmode="lin" valueType="num">
                                      <p:cBhvr>
                                        <p:cTn id="70"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9">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9">
                                            <p:txEl>
                                              <p:pRg st="6" end="6"/>
                                            </p:txEl>
                                          </p:spTgt>
                                        </p:tgtEl>
                                        <p:attrNameLst>
                                          <p:attrName>style.visibility</p:attrName>
                                        </p:attrNameLst>
                                      </p:cBhvr>
                                      <p:to>
                                        <p:strVal val="visible"/>
                                      </p:to>
                                    </p:set>
                                    <p:animEffect transition="in" filter="fade">
                                      <p:cBhvr>
                                        <p:cTn id="74" dur="1000"/>
                                        <p:tgtEl>
                                          <p:spTgt spid="9">
                                            <p:txEl>
                                              <p:pRg st="6" end="6"/>
                                            </p:txEl>
                                          </p:spTgt>
                                        </p:tgtEl>
                                      </p:cBhvr>
                                    </p:animEffect>
                                    <p:anim calcmode="lin" valueType="num">
                                      <p:cBhvr>
                                        <p:cTn id="75"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9">
                                            <p:txEl>
                                              <p:pRg st="6" end="6"/>
                                            </p:txEl>
                                          </p:spTgt>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9">
                                            <p:txEl>
                                              <p:pRg st="7" end="7"/>
                                            </p:txEl>
                                          </p:spTgt>
                                        </p:tgtEl>
                                        <p:attrNameLst>
                                          <p:attrName>style.visibility</p:attrName>
                                        </p:attrNameLst>
                                      </p:cBhvr>
                                      <p:to>
                                        <p:strVal val="visible"/>
                                      </p:to>
                                    </p:set>
                                    <p:animEffect transition="in" filter="fade">
                                      <p:cBhvr>
                                        <p:cTn id="79" dur="1000"/>
                                        <p:tgtEl>
                                          <p:spTgt spid="9">
                                            <p:txEl>
                                              <p:pRg st="7" end="7"/>
                                            </p:txEl>
                                          </p:spTgt>
                                        </p:tgtEl>
                                      </p:cBhvr>
                                    </p:animEffect>
                                    <p:anim calcmode="lin" valueType="num">
                                      <p:cBhvr>
                                        <p:cTn id="8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81" dur="1000" fill="hold"/>
                                        <p:tgtEl>
                                          <p:spTgt spid="9">
                                            <p:txEl>
                                              <p:pRg st="7" end="7"/>
                                            </p:txEl>
                                          </p:spTgt>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9">
                                            <p:txEl>
                                              <p:pRg st="8" end="8"/>
                                            </p:txEl>
                                          </p:spTgt>
                                        </p:tgtEl>
                                        <p:attrNameLst>
                                          <p:attrName>style.visibility</p:attrName>
                                        </p:attrNameLst>
                                      </p:cBhvr>
                                      <p:to>
                                        <p:strVal val="visible"/>
                                      </p:to>
                                    </p:set>
                                    <p:animEffect transition="in" filter="fade">
                                      <p:cBhvr>
                                        <p:cTn id="84" dur="1000"/>
                                        <p:tgtEl>
                                          <p:spTgt spid="9">
                                            <p:txEl>
                                              <p:pRg st="8" end="8"/>
                                            </p:txEl>
                                          </p:spTgt>
                                        </p:tgtEl>
                                      </p:cBhvr>
                                    </p:animEffect>
                                    <p:anim calcmode="lin" valueType="num">
                                      <p:cBhvr>
                                        <p:cTn id="85"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86" dur="1000" fill="hold"/>
                                        <p:tgtEl>
                                          <p:spTgt spid="9">
                                            <p:txEl>
                                              <p:pRg st="8" end="8"/>
                                            </p:txEl>
                                          </p:spTgt>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9">
                                            <p:txEl>
                                              <p:pRg st="9" end="9"/>
                                            </p:txEl>
                                          </p:spTgt>
                                        </p:tgtEl>
                                        <p:attrNameLst>
                                          <p:attrName>style.visibility</p:attrName>
                                        </p:attrNameLst>
                                      </p:cBhvr>
                                      <p:to>
                                        <p:strVal val="visible"/>
                                      </p:to>
                                    </p:set>
                                    <p:animEffect transition="in" filter="fade">
                                      <p:cBhvr>
                                        <p:cTn id="89" dur="1000"/>
                                        <p:tgtEl>
                                          <p:spTgt spid="9">
                                            <p:txEl>
                                              <p:pRg st="9" end="9"/>
                                            </p:txEl>
                                          </p:spTgt>
                                        </p:tgtEl>
                                      </p:cBhvr>
                                    </p:animEffect>
                                    <p:anim calcmode="lin" valueType="num">
                                      <p:cBhvr>
                                        <p:cTn id="90" dur="1000" fill="hold"/>
                                        <p:tgtEl>
                                          <p:spTgt spid="9">
                                            <p:txEl>
                                              <p:pRg st="9" end="9"/>
                                            </p:txEl>
                                          </p:spTgt>
                                        </p:tgtEl>
                                        <p:attrNameLst>
                                          <p:attrName>ppt_x</p:attrName>
                                        </p:attrNameLst>
                                      </p:cBhvr>
                                      <p:tavLst>
                                        <p:tav tm="0">
                                          <p:val>
                                            <p:strVal val="#ppt_x"/>
                                          </p:val>
                                        </p:tav>
                                        <p:tav tm="100000">
                                          <p:val>
                                            <p:strVal val="#ppt_x"/>
                                          </p:val>
                                        </p:tav>
                                      </p:tavLst>
                                    </p:anim>
                                    <p:anim calcmode="lin" valueType="num">
                                      <p:cBhvr>
                                        <p:cTn id="91" dur="1000" fill="hold"/>
                                        <p:tgtEl>
                                          <p:spTgt spid="9">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08802C-D59F-4F59-AAFE-67C8F5B4F7FA}"/>
              </a:ext>
            </a:extLst>
          </p:cNvPr>
          <p:cNvSpPr>
            <a:spLocks noGrp="1"/>
          </p:cNvSpPr>
          <p:nvPr>
            <p:ph type="title"/>
          </p:nvPr>
        </p:nvSpPr>
        <p:spPr/>
        <p:txBody>
          <a:bodyPr/>
          <a:lstStyle/>
          <a:p>
            <a:pPr algn="ctr"/>
            <a:r>
              <a:rPr lang="de-DE" dirty="0">
                <a:solidFill>
                  <a:srgbClr val="993366"/>
                </a:solidFill>
              </a:rPr>
              <a:t>An Weinachten feiern und besingen Christen die Geburt des Retters:</a:t>
            </a:r>
          </a:p>
        </p:txBody>
      </p:sp>
      <p:sp>
        <p:nvSpPr>
          <p:cNvPr id="4" name="Rechteck 3">
            <a:extLst>
              <a:ext uri="{FF2B5EF4-FFF2-40B4-BE49-F238E27FC236}">
                <a16:creationId xmlns:a16="http://schemas.microsoft.com/office/drawing/2014/main" id="{99538C55-58C1-4D6C-976F-4C792A428B86}"/>
              </a:ext>
            </a:extLst>
          </p:cNvPr>
          <p:cNvSpPr/>
          <p:nvPr/>
        </p:nvSpPr>
        <p:spPr>
          <a:xfrm>
            <a:off x="1429063" y="1795692"/>
            <a:ext cx="3879574" cy="5016758"/>
          </a:xfrm>
          <a:prstGeom prst="rect">
            <a:avLst/>
          </a:prstGeom>
        </p:spPr>
        <p:txBody>
          <a:bodyPr wrap="square">
            <a:spAutoFit/>
          </a:bodyPr>
          <a:lstStyle/>
          <a:p>
            <a:r>
              <a:rPr lang="de-DE" sz="2000" b="1" dirty="0"/>
              <a:t>Engel singen Jubellieder</a:t>
            </a:r>
            <a:r>
              <a:rPr lang="de-DE" sz="2000" dirty="0"/>
              <a:t>, künden die </a:t>
            </a:r>
            <a:r>
              <a:rPr lang="de-DE" sz="2000" dirty="0">
                <a:highlight>
                  <a:srgbClr val="00FF00"/>
                </a:highlight>
              </a:rPr>
              <a:t>Geburt </a:t>
            </a:r>
            <a:r>
              <a:rPr lang="de-DE" sz="2000" dirty="0"/>
              <a:t>des Herrn,</a:t>
            </a:r>
          </a:p>
          <a:p>
            <a:r>
              <a:rPr lang="de-DE" sz="2000" dirty="0"/>
              <a:t>von den Bergen hallt es wieder, </a:t>
            </a:r>
            <a:r>
              <a:rPr lang="de-DE" sz="2000" dirty="0">
                <a:highlight>
                  <a:srgbClr val="FFFF00"/>
                </a:highlight>
              </a:rPr>
              <a:t>Freude ist nun nah und fern. </a:t>
            </a:r>
          </a:p>
          <a:p>
            <a:endParaRPr lang="de-DE" sz="2000" dirty="0">
              <a:highlight>
                <a:srgbClr val="FFFF00"/>
              </a:highlight>
            </a:endParaRPr>
          </a:p>
          <a:p>
            <a:r>
              <a:rPr lang="de-DE" sz="2000" dirty="0">
                <a:highlight>
                  <a:srgbClr val="FFFF00"/>
                </a:highlight>
              </a:rPr>
              <a:t>Froh vernimmt das Volk die Kunde, </a:t>
            </a:r>
            <a:r>
              <a:rPr lang="de-DE" sz="2000" dirty="0"/>
              <a:t>naht ein </a:t>
            </a:r>
            <a:r>
              <a:rPr lang="de-DE" sz="2000" dirty="0">
                <a:highlight>
                  <a:srgbClr val="FF0000"/>
                </a:highlight>
              </a:rPr>
              <a:t>König</a:t>
            </a:r>
            <a:r>
              <a:rPr lang="de-DE" sz="2000" dirty="0"/>
              <a:t>,</a:t>
            </a:r>
          </a:p>
          <a:p>
            <a:r>
              <a:rPr lang="de-DE" sz="2000" dirty="0"/>
              <a:t>kommt ein </a:t>
            </a:r>
            <a:r>
              <a:rPr lang="de-DE" sz="2000" dirty="0">
                <a:highlight>
                  <a:srgbClr val="FF00FF"/>
                </a:highlight>
              </a:rPr>
              <a:t>Held</a:t>
            </a:r>
            <a:r>
              <a:rPr lang="de-DE" sz="2000" dirty="0"/>
              <a:t>?</a:t>
            </a:r>
          </a:p>
          <a:p>
            <a:r>
              <a:rPr lang="de-DE" sz="2000" dirty="0"/>
              <a:t>Hört, geboren ward zur Stunde </a:t>
            </a:r>
            <a:r>
              <a:rPr lang="de-DE" sz="2000" dirty="0">
                <a:highlight>
                  <a:srgbClr val="00FFFF"/>
                </a:highlight>
              </a:rPr>
              <a:t>Gottes Sohn</a:t>
            </a:r>
            <a:r>
              <a:rPr lang="de-DE" sz="2000" dirty="0"/>
              <a:t>, das Heil der Welt</a:t>
            </a:r>
          </a:p>
          <a:p>
            <a:endParaRPr lang="de-DE" sz="2000" dirty="0"/>
          </a:p>
          <a:p>
            <a:r>
              <a:rPr lang="de-DE" sz="2000" dirty="0"/>
              <a:t>Lasst uns singen, lasst uns beten, Gottes Gnade ist uns nah,</a:t>
            </a:r>
          </a:p>
          <a:p>
            <a:r>
              <a:rPr lang="de-DE" sz="2000" dirty="0"/>
              <a:t>Lasst uns hin zur Krippe treten, der Erlöser Christ ist da!</a:t>
            </a:r>
          </a:p>
          <a:p>
            <a:r>
              <a:rPr lang="de-DE" sz="2000" dirty="0" err="1"/>
              <a:t>Gloooooooria</a:t>
            </a:r>
            <a:r>
              <a:rPr lang="de-DE" sz="2000" dirty="0"/>
              <a:t>, in excelsis Deo</a:t>
            </a:r>
          </a:p>
        </p:txBody>
      </p:sp>
      <p:sp>
        <p:nvSpPr>
          <p:cNvPr id="9" name="Rechteck 8">
            <a:extLst>
              <a:ext uri="{FF2B5EF4-FFF2-40B4-BE49-F238E27FC236}">
                <a16:creationId xmlns:a16="http://schemas.microsoft.com/office/drawing/2014/main" id="{8A6059C8-5F2A-4ABE-8BBB-CF3072DD453B}"/>
              </a:ext>
            </a:extLst>
          </p:cNvPr>
          <p:cNvSpPr/>
          <p:nvPr/>
        </p:nvSpPr>
        <p:spPr>
          <a:xfrm>
            <a:off x="7487478" y="1795692"/>
            <a:ext cx="4094922" cy="4044184"/>
          </a:xfrm>
          <a:prstGeom prst="rect">
            <a:avLst/>
          </a:prstGeom>
        </p:spPr>
        <p:txBody>
          <a:bodyPr wrap="square">
            <a:spAutoFit/>
          </a:bodyPr>
          <a:lstStyle/>
          <a:p>
            <a:pPr algn="ctr">
              <a:lnSpc>
                <a:spcPct val="107000"/>
              </a:lnSpc>
              <a:spcAft>
                <a:spcPts val="0"/>
              </a:spcAft>
            </a:pPr>
            <a:endParaRPr lang="de-DE" sz="2000" i="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Die Menschen im Dunkeln sehen ein helles Licht.</a:t>
            </a:r>
          </a:p>
          <a:p>
            <a:pPr algn="ctr">
              <a:lnSpc>
                <a:spcPct val="107000"/>
              </a:lnSpc>
              <a:spcAft>
                <a:spcPts val="0"/>
              </a:spcAft>
            </a:pPr>
            <a:r>
              <a:rPr lang="de-DE" sz="20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Du weckst lauten Jubel, du machst groß die Freude. </a:t>
            </a: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Ein </a:t>
            </a:r>
            <a:r>
              <a:rPr lang="de-DE" sz="2000" b="1" i="1" dirty="0">
                <a:latin typeface="Calibri" panose="020F0502020204030204" pitchFamily="34" charset="0"/>
                <a:ea typeface="Calibri" panose="020F0502020204030204" pitchFamily="34" charset="0"/>
                <a:cs typeface="Calibri" panose="020F0502020204030204" pitchFamily="34" charset="0"/>
              </a:rPr>
              <a:t>Kind </a:t>
            </a:r>
            <a:r>
              <a:rPr lang="de-DE" sz="2000" i="1" dirty="0">
                <a:highlight>
                  <a:srgbClr val="00FF00"/>
                </a:highlight>
                <a:latin typeface="Calibri" panose="020F0502020204030204" pitchFamily="34" charset="0"/>
                <a:ea typeface="Calibri" panose="020F0502020204030204" pitchFamily="34" charset="0"/>
                <a:cs typeface="Calibri" panose="020F0502020204030204" pitchFamily="34" charset="0"/>
              </a:rPr>
              <a:t>wird geboren</a:t>
            </a:r>
            <a:r>
              <a:rPr lang="de-DE" sz="2000" i="1" dirty="0">
                <a:latin typeface="Calibri" panose="020F0502020204030204" pitchFamily="34" charset="0"/>
                <a:ea typeface="Calibri" panose="020F0502020204030204" pitchFamily="34" charset="0"/>
                <a:cs typeface="Calibri" panose="020F0502020204030204" pitchFamily="34" charset="0"/>
              </a:rPr>
              <a:t>,</a:t>
            </a:r>
            <a:endParaRPr lang="de-DE"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ein </a:t>
            </a:r>
            <a:r>
              <a:rPr lang="de-DE" sz="2000" b="1" i="1" dirty="0">
                <a:highlight>
                  <a:srgbClr val="00FFFF"/>
                </a:highlight>
                <a:latin typeface="Calibri" panose="020F0502020204030204" pitchFamily="34" charset="0"/>
                <a:ea typeface="Calibri" panose="020F0502020204030204" pitchFamily="34" charset="0"/>
                <a:cs typeface="Calibri" panose="020F0502020204030204" pitchFamily="34" charset="0"/>
              </a:rPr>
              <a:t>Sohn</a:t>
            </a:r>
            <a:r>
              <a:rPr lang="de-DE" sz="2000" i="1" dirty="0">
                <a:highlight>
                  <a:srgbClr val="00FFFF"/>
                </a:highlight>
                <a:latin typeface="Calibri" panose="020F0502020204030204" pitchFamily="34" charset="0"/>
                <a:ea typeface="Calibri" panose="020F0502020204030204" pitchFamily="34" charset="0"/>
                <a:cs typeface="Calibri" panose="020F0502020204030204" pitchFamily="34" charset="0"/>
              </a:rPr>
              <a:t> </a:t>
            </a:r>
            <a:r>
              <a:rPr lang="de-DE" sz="2000" i="1" dirty="0">
                <a:latin typeface="Calibri" panose="020F0502020204030204" pitchFamily="34" charset="0"/>
                <a:ea typeface="Calibri" panose="020F0502020204030204" pitchFamily="34" charset="0"/>
                <a:cs typeface="Calibri" panose="020F0502020204030204" pitchFamily="34" charset="0"/>
              </a:rPr>
              <a:t>gegeben,</a:t>
            </a:r>
            <a:endParaRPr lang="de-DE"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er hat </a:t>
            </a:r>
            <a:r>
              <a:rPr lang="de-DE" sz="2000" b="1" i="1" dirty="0">
                <a:latin typeface="Calibri" panose="020F0502020204030204" pitchFamily="34" charset="0"/>
                <a:ea typeface="Calibri" panose="020F0502020204030204" pitchFamily="34" charset="0"/>
                <a:cs typeface="Calibri" panose="020F0502020204030204" pitchFamily="34" charset="0"/>
              </a:rPr>
              <a:t>Macht,</a:t>
            </a:r>
            <a:endParaRPr lang="de-DE"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er heißt </a:t>
            </a:r>
            <a:r>
              <a:rPr lang="de-DE" sz="2000" b="1" i="1" dirty="0">
                <a:latin typeface="Calibri" panose="020F0502020204030204" pitchFamily="34" charset="0"/>
                <a:ea typeface="Calibri" panose="020F0502020204030204" pitchFamily="34" charset="0"/>
                <a:cs typeface="Calibri" panose="020F0502020204030204" pitchFamily="34" charset="0"/>
              </a:rPr>
              <a:t>Wunder</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Ratgeber</a:t>
            </a:r>
            <a:endParaRPr lang="de-DE"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highlight>
                  <a:srgbClr val="00FFFF"/>
                </a:highlight>
                <a:latin typeface="Calibri" panose="020F0502020204030204" pitchFamily="34" charset="0"/>
                <a:ea typeface="Calibri" panose="020F0502020204030204" pitchFamily="34" charset="0"/>
                <a:cs typeface="Calibri" panose="020F0502020204030204" pitchFamily="34" charset="0"/>
              </a:rPr>
              <a:t>Gott</a:t>
            </a:r>
            <a:r>
              <a:rPr lang="de-DE" sz="2000" b="1" i="1" dirty="0">
                <a:latin typeface="Calibri" panose="020F0502020204030204" pitchFamily="34" charset="0"/>
                <a:ea typeface="Calibri" panose="020F0502020204030204" pitchFamily="34" charset="0"/>
                <a:cs typeface="Calibri" panose="020F0502020204030204" pitchFamily="34" charset="0"/>
              </a:rPr>
              <a:t> </a:t>
            </a:r>
            <a:r>
              <a:rPr lang="de-DE" sz="2000" i="1" dirty="0">
                <a:latin typeface="Calibri" panose="020F0502020204030204" pitchFamily="34" charset="0"/>
                <a:ea typeface="Calibri" panose="020F0502020204030204" pitchFamily="34" charset="0"/>
                <a:cs typeface="Calibri" panose="020F0502020204030204" pitchFamily="34" charset="0"/>
              </a:rPr>
              <a:t>und </a:t>
            </a:r>
            <a:r>
              <a:rPr lang="de-DE" sz="2000" b="1" i="1" dirty="0">
                <a:highlight>
                  <a:srgbClr val="FF00FF"/>
                </a:highlight>
                <a:latin typeface="Calibri" panose="020F0502020204030204" pitchFamily="34" charset="0"/>
                <a:ea typeface="Calibri" panose="020F0502020204030204" pitchFamily="34" charset="0"/>
                <a:cs typeface="Calibri" panose="020F0502020204030204" pitchFamily="34" charset="0"/>
              </a:rPr>
              <a:t>Held</a:t>
            </a:r>
            <a:endParaRPr lang="de-DE" sz="2000" i="1" dirty="0">
              <a:highlight>
                <a:srgbClr val="FF00FF"/>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Ewig</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Vater</a:t>
            </a:r>
            <a:endParaRPr lang="de-DE" sz="2000" i="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Friede</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highlight>
                  <a:srgbClr val="FF0000"/>
                </a:highlight>
                <a:latin typeface="Calibri" panose="020F0502020204030204" pitchFamily="34" charset="0"/>
                <a:ea typeface="Calibri" panose="020F0502020204030204" pitchFamily="34" charset="0"/>
                <a:cs typeface="Calibri" panose="020F0502020204030204" pitchFamily="34" charset="0"/>
              </a:rPr>
              <a:t>Fürst.</a:t>
            </a:r>
            <a:endParaRPr lang="de-DE" sz="2000" i="1" dirty="0">
              <a:effectLst/>
              <a:highlight>
                <a:srgbClr val="FF0000"/>
              </a:highligh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a:extLst>
              <a:ext uri="{FF2B5EF4-FFF2-40B4-BE49-F238E27FC236}">
                <a16:creationId xmlns:a16="http://schemas.microsoft.com/office/drawing/2014/main" id="{FEEA8AD0-7756-42CF-8267-67BC13599453}"/>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08637" y="1507263"/>
            <a:ext cx="1924685" cy="3962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2" name="Rechteck 11">
            <a:extLst>
              <a:ext uri="{FF2B5EF4-FFF2-40B4-BE49-F238E27FC236}">
                <a16:creationId xmlns:a16="http://schemas.microsoft.com/office/drawing/2014/main" id="{787CD439-A224-4A55-A797-0EDDE9F05BA1}"/>
              </a:ext>
            </a:extLst>
          </p:cNvPr>
          <p:cNvSpPr/>
          <p:nvPr/>
        </p:nvSpPr>
        <p:spPr>
          <a:xfrm>
            <a:off x="5671828" y="6044112"/>
            <a:ext cx="6237798" cy="470000"/>
          </a:xfrm>
          <a:prstGeom prst="rect">
            <a:avLst/>
          </a:prstGeom>
        </p:spPr>
        <p:txBody>
          <a:bodyPr wrap="none">
            <a:spAutoFit/>
          </a:bodyPr>
          <a:lstStyle/>
          <a:p>
            <a:pPr algn="ctr">
              <a:lnSpc>
                <a:spcPct val="107000"/>
              </a:lnSpc>
              <a:spcAft>
                <a:spcPts val="800"/>
              </a:spcAft>
            </a:pPr>
            <a:r>
              <a:rPr lang="de-DE" sz="2400" dirty="0">
                <a:solidFill>
                  <a:srgbClr val="993366"/>
                </a:solidFill>
                <a:latin typeface="Calibri" panose="020F0502020204030204" pitchFamily="34" charset="0"/>
                <a:ea typeface="Calibri" panose="020F0502020204030204" pitchFamily="34" charset="0"/>
                <a:cs typeface="Calibri" panose="020F0502020204030204" pitchFamily="34" charset="0"/>
              </a:rPr>
              <a:t>Vergleiche den Liedtext mit dem Text von Jesaja!</a:t>
            </a:r>
            <a:endParaRPr lang="de-DE" sz="2400" dirty="0">
              <a:solidFill>
                <a:srgbClr val="99336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Grafik 13">
            <a:extLst>
              <a:ext uri="{FF2B5EF4-FFF2-40B4-BE49-F238E27FC236}">
                <a16:creationId xmlns:a16="http://schemas.microsoft.com/office/drawing/2014/main" id="{BBAC0F8B-4763-4109-A12A-3B0501EFF7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928" y="1898637"/>
            <a:ext cx="984544" cy="168153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371377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0B97096B-94A3-4A88-BDB9-6577C625C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620" y="1123527"/>
            <a:ext cx="3289142" cy="4604800"/>
          </a:xfrm>
          <a:prstGeom prst="rect">
            <a:avLst/>
          </a:prstGeom>
        </p:spPr>
      </p:pic>
      <p:cxnSp>
        <p:nvCxnSpPr>
          <p:cNvPr id="14" name="Straight Connector 10">
            <a:extLst>
              <a:ext uri="{FF2B5EF4-FFF2-40B4-BE49-F238E27FC236}">
                <a16:creationId xmlns:a16="http://schemas.microsoft.com/office/drawing/2014/main" id="{DCD67800-37AC-4E14-89B0-F79DCB3FB8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AB1356D8-C6AC-4810-85C0-F455A4478B6D}"/>
              </a:ext>
            </a:extLst>
          </p:cNvPr>
          <p:cNvPicPr>
            <a:picLocks noChangeAspect="1"/>
          </p:cNvPicPr>
          <p:nvPr/>
        </p:nvPicPr>
        <p:blipFill rotWithShape="1">
          <a:blip r:embed="rId3">
            <a:extLst>
              <a:ext uri="{28A0092B-C50C-407E-A947-70E740481C1C}">
                <a14:useLocalDpi xmlns:a14="http://schemas.microsoft.com/office/drawing/2010/main" val="0"/>
              </a:ext>
            </a:extLst>
          </a:blip>
          <a:srcRect t="3542"/>
          <a:stretch/>
        </p:blipFill>
        <p:spPr>
          <a:xfrm>
            <a:off x="4310676" y="1736961"/>
            <a:ext cx="3537345" cy="3377932"/>
          </a:xfrm>
          <a:prstGeom prst="rect">
            <a:avLst/>
          </a:prstGeom>
        </p:spPr>
      </p:pic>
      <p:cxnSp>
        <p:nvCxnSpPr>
          <p:cNvPr id="13" name="Straight Connector 12">
            <a:extLst>
              <a:ext uri="{FF2B5EF4-FFF2-40B4-BE49-F238E27FC236}">
                <a16:creationId xmlns:a16="http://schemas.microsoft.com/office/drawing/2014/main" id="{20F1788F-A5AE-4188-8274-F7F2E3833E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Grafik 3" descr="Christlich, Bild, Historisch, Bibel, Christentum">
            <a:extLst>
              <a:ext uri="{FF2B5EF4-FFF2-40B4-BE49-F238E27FC236}">
                <a16:creationId xmlns:a16="http://schemas.microsoft.com/office/drawing/2014/main" id="{9F26E19E-5D82-4ACB-A71D-5F8A2F4BC96C}"/>
              </a:ext>
            </a:extLst>
          </p:cNvPr>
          <p:cNvPicPr/>
          <p:nvPr/>
        </p:nvPicPr>
        <p:blipFill>
          <a:blip r:embed="rId4">
            <a:extLst>
              <a:ext uri="{28A0092B-C50C-407E-A947-70E740481C1C}">
                <a14:useLocalDpi xmlns:a14="http://schemas.microsoft.com/office/drawing/2010/main" val="0"/>
              </a:ext>
            </a:extLst>
          </a:blip>
          <a:stretch>
            <a:fillRect/>
          </a:stretch>
        </p:blipFill>
        <p:spPr bwMode="auto">
          <a:xfrm>
            <a:off x="8211364" y="1123528"/>
            <a:ext cx="3419064" cy="4604800"/>
          </a:xfrm>
          <a:prstGeom prst="rect">
            <a:avLst/>
          </a:prstGeom>
          <a:noFill/>
        </p:spPr>
      </p:pic>
      <p:sp>
        <p:nvSpPr>
          <p:cNvPr id="10" name="Rechteck 9">
            <a:extLst>
              <a:ext uri="{FF2B5EF4-FFF2-40B4-BE49-F238E27FC236}">
                <a16:creationId xmlns:a16="http://schemas.microsoft.com/office/drawing/2014/main" id="{40CE845E-63D0-4DD0-8E3A-EBCE1F51881A}"/>
              </a:ext>
            </a:extLst>
          </p:cNvPr>
          <p:cNvSpPr/>
          <p:nvPr/>
        </p:nvSpPr>
        <p:spPr>
          <a:xfrm>
            <a:off x="4344089" y="160148"/>
            <a:ext cx="3673057" cy="407035"/>
          </a:xfrm>
          <a:prstGeom prst="rect">
            <a:avLst/>
          </a:prstGeom>
        </p:spPr>
        <p:txBody>
          <a:bodyPr wrap="none">
            <a:spAutoFit/>
          </a:bodyPr>
          <a:lstStyle/>
          <a:p>
            <a:pPr>
              <a:lnSpc>
                <a:spcPct val="107000"/>
              </a:lnSpc>
              <a:spcAft>
                <a:spcPts val="800"/>
              </a:spcAft>
            </a:pPr>
            <a:r>
              <a:rPr lang="de-DE" sz="2000" dirty="0">
                <a:latin typeface="Calibri" panose="020F0502020204030204" pitchFamily="34" charset="0"/>
                <a:ea typeface="Calibri" panose="020F0502020204030204" pitchFamily="34" charset="0"/>
                <a:cs typeface="Times New Roman" panose="02020603050405020304" pitchFamily="18" charset="0"/>
              </a:rPr>
              <a:t>Welches Bild würden Sie wählen?</a:t>
            </a:r>
          </a:p>
        </p:txBody>
      </p:sp>
      <p:sp>
        <p:nvSpPr>
          <p:cNvPr id="2" name="Rechteck 1">
            <a:extLst>
              <a:ext uri="{FF2B5EF4-FFF2-40B4-BE49-F238E27FC236}">
                <a16:creationId xmlns:a16="http://schemas.microsoft.com/office/drawing/2014/main" id="{F4340590-5B1E-4654-9F6B-58DC6A4638AB}"/>
              </a:ext>
            </a:extLst>
          </p:cNvPr>
          <p:cNvSpPr/>
          <p:nvPr/>
        </p:nvSpPr>
        <p:spPr>
          <a:xfrm>
            <a:off x="598620" y="6269226"/>
            <a:ext cx="6936258" cy="369332"/>
          </a:xfrm>
          <a:prstGeom prst="rect">
            <a:avLst/>
          </a:prstGeom>
        </p:spPr>
        <p:txBody>
          <a:bodyPr wrap="none">
            <a:spAutoFit/>
          </a:bodyPr>
          <a:lstStyle/>
          <a:p>
            <a:r>
              <a:rPr lang="de-DE" dirty="0"/>
              <a:t>zu bestellen: https://shop.verlagsgruppe-patmos.de/maria-210291.html</a:t>
            </a:r>
          </a:p>
        </p:txBody>
      </p:sp>
      <p:sp>
        <p:nvSpPr>
          <p:cNvPr id="3" name="Rechteck 2">
            <a:extLst>
              <a:ext uri="{FF2B5EF4-FFF2-40B4-BE49-F238E27FC236}">
                <a16:creationId xmlns:a16="http://schemas.microsoft.com/office/drawing/2014/main" id="{140684D9-54CA-438F-B6AB-14351BF8753B}"/>
              </a:ext>
            </a:extLst>
          </p:cNvPr>
          <p:cNvSpPr/>
          <p:nvPr/>
        </p:nvSpPr>
        <p:spPr>
          <a:xfrm>
            <a:off x="598620" y="5915339"/>
            <a:ext cx="2303323" cy="369332"/>
          </a:xfrm>
          <a:prstGeom prst="rect">
            <a:avLst/>
          </a:prstGeom>
        </p:spPr>
        <p:txBody>
          <a:bodyPr wrap="none">
            <a:spAutoFit/>
          </a:bodyPr>
          <a:lstStyle/>
          <a:p>
            <a:r>
              <a:rPr lang="de-DE" dirty="0"/>
              <a:t>Sieger Köder Postkarte</a:t>
            </a:r>
          </a:p>
        </p:txBody>
      </p:sp>
      <p:sp>
        <p:nvSpPr>
          <p:cNvPr id="7" name="Rechteck 6">
            <a:extLst>
              <a:ext uri="{FF2B5EF4-FFF2-40B4-BE49-F238E27FC236}">
                <a16:creationId xmlns:a16="http://schemas.microsoft.com/office/drawing/2014/main" id="{56B30836-C4D6-4F6E-B2DD-8E3B84FC805F}"/>
              </a:ext>
            </a:extLst>
          </p:cNvPr>
          <p:cNvSpPr/>
          <p:nvPr/>
        </p:nvSpPr>
        <p:spPr>
          <a:xfrm>
            <a:off x="598620" y="5452502"/>
            <a:ext cx="3259226" cy="246221"/>
          </a:xfrm>
          <a:prstGeom prst="rect">
            <a:avLst/>
          </a:prstGeom>
        </p:spPr>
        <p:txBody>
          <a:bodyPr wrap="none">
            <a:spAutoFit/>
          </a:bodyPr>
          <a:lstStyle/>
          <a:p>
            <a:r>
              <a:rPr lang="de-DE" sz="1000" dirty="0">
                <a:solidFill>
                  <a:schemeClr val="bg1"/>
                </a:solidFill>
              </a:rPr>
              <a:t>https://shop.verlagsgruppe-patmos.de/maria-210291.html</a:t>
            </a:r>
          </a:p>
        </p:txBody>
      </p:sp>
    </p:spTree>
    <p:extLst>
      <p:ext uri="{BB962C8B-B14F-4D97-AF65-F5344CB8AC3E}">
        <p14:creationId xmlns:p14="http://schemas.microsoft.com/office/powerpoint/2010/main" val="411944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Grafik 10" descr="Christlich, Bild, Historisch, Bibel, Christentum">
            <a:extLst>
              <a:ext uri="{FF2B5EF4-FFF2-40B4-BE49-F238E27FC236}">
                <a16:creationId xmlns:a16="http://schemas.microsoft.com/office/drawing/2014/main" id="{26139724-E12B-4B71-8E3A-D99FD2ED04F3}"/>
              </a:ext>
            </a:extLst>
          </p:cNvPr>
          <p:cNvPicPr/>
          <p:nvPr/>
        </p:nvPicPr>
        <p:blipFill>
          <a:blip r:embed="rId2">
            <a:extLst>
              <a:ext uri="{28A0092B-C50C-407E-A947-70E740481C1C}">
                <a14:useLocalDpi xmlns:a14="http://schemas.microsoft.com/office/drawing/2010/main" val="0"/>
              </a:ext>
            </a:extLst>
          </a:blip>
          <a:stretch>
            <a:fillRect/>
          </a:stretch>
        </p:blipFill>
        <p:spPr bwMode="auto">
          <a:xfrm>
            <a:off x="6717931" y="305167"/>
            <a:ext cx="5315042" cy="6247665"/>
          </a:xfrm>
          <a:prstGeom prst="rect">
            <a:avLst/>
          </a:prstGeom>
          <a:noFill/>
        </p:spPr>
      </p:pic>
      <p:sp>
        <p:nvSpPr>
          <p:cNvPr id="15" name="Titel 14">
            <a:extLst>
              <a:ext uri="{FF2B5EF4-FFF2-40B4-BE49-F238E27FC236}">
                <a16:creationId xmlns:a16="http://schemas.microsoft.com/office/drawing/2014/main" id="{9028BFE6-8362-465E-81AC-A2A16EBFDC40}"/>
              </a:ext>
            </a:extLst>
          </p:cNvPr>
          <p:cNvSpPr>
            <a:spLocks noGrp="1"/>
          </p:cNvSpPr>
          <p:nvPr>
            <p:ph type="title"/>
          </p:nvPr>
        </p:nvSpPr>
        <p:spPr>
          <a:xfrm>
            <a:off x="771940" y="1030701"/>
            <a:ext cx="1736188" cy="3874732"/>
          </a:xfrm>
        </p:spPr>
        <p:txBody>
          <a:bodyPr>
            <a:normAutofit/>
          </a:bodyPr>
          <a:lstStyle/>
          <a:p>
            <a:r>
              <a:rPr lang="de-DE" sz="2400" dirty="0"/>
              <a:t>Beschreibe, was du siehst!</a:t>
            </a:r>
            <a:br>
              <a:rPr lang="de-DE" sz="2400" dirty="0"/>
            </a:br>
            <a:br>
              <a:rPr lang="de-DE" sz="2400" dirty="0"/>
            </a:br>
            <a:endParaRPr lang="de-DE" sz="2400" dirty="0"/>
          </a:p>
        </p:txBody>
      </p:sp>
      <p:sp>
        <p:nvSpPr>
          <p:cNvPr id="18" name="Titel 14">
            <a:extLst>
              <a:ext uri="{FF2B5EF4-FFF2-40B4-BE49-F238E27FC236}">
                <a16:creationId xmlns:a16="http://schemas.microsoft.com/office/drawing/2014/main" id="{E91F3128-DE60-4BB3-88F0-ADE17710E631}"/>
              </a:ext>
            </a:extLst>
          </p:cNvPr>
          <p:cNvSpPr txBox="1">
            <a:spLocks/>
          </p:cNvSpPr>
          <p:nvPr/>
        </p:nvSpPr>
        <p:spPr>
          <a:xfrm>
            <a:off x="3563392" y="1572234"/>
            <a:ext cx="2099274" cy="49805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DE" sz="2400" dirty="0"/>
              <a:t>Heiliger Geist,</a:t>
            </a:r>
          </a:p>
          <a:p>
            <a:r>
              <a:rPr lang="de-DE" sz="2400" dirty="0"/>
              <a:t>Taube,</a:t>
            </a:r>
          </a:p>
          <a:p>
            <a:r>
              <a:rPr lang="de-DE" sz="2400" dirty="0"/>
              <a:t>Engel,</a:t>
            </a:r>
          </a:p>
          <a:p>
            <a:r>
              <a:rPr lang="de-DE" sz="2400" dirty="0"/>
              <a:t>Kirche,</a:t>
            </a:r>
          </a:p>
          <a:p>
            <a:r>
              <a:rPr lang="de-DE" sz="2400" dirty="0"/>
              <a:t>Zimmer,</a:t>
            </a:r>
          </a:p>
          <a:p>
            <a:r>
              <a:rPr lang="de-DE" sz="2400" dirty="0"/>
              <a:t>Ehre,</a:t>
            </a:r>
          </a:p>
          <a:p>
            <a:r>
              <a:rPr lang="de-DE" sz="2400" dirty="0"/>
              <a:t>besonderer Moment,</a:t>
            </a:r>
          </a:p>
          <a:p>
            <a:r>
              <a:rPr lang="de-DE" sz="2400" dirty="0"/>
              <a:t>unglaublicher Moment,</a:t>
            </a:r>
          </a:p>
          <a:p>
            <a:r>
              <a:rPr lang="de-DE" sz="2400" dirty="0"/>
              <a:t>...</a:t>
            </a:r>
          </a:p>
          <a:p>
            <a:endParaRPr lang="de-DE" sz="2400" dirty="0"/>
          </a:p>
        </p:txBody>
      </p:sp>
      <p:sp>
        <p:nvSpPr>
          <p:cNvPr id="2" name="Rechteck 1">
            <a:extLst>
              <a:ext uri="{FF2B5EF4-FFF2-40B4-BE49-F238E27FC236}">
                <a16:creationId xmlns:a16="http://schemas.microsoft.com/office/drawing/2014/main" id="{E2F75B23-1F5D-4F91-9CB3-A778AD18F04A}"/>
              </a:ext>
            </a:extLst>
          </p:cNvPr>
          <p:cNvSpPr/>
          <p:nvPr/>
        </p:nvSpPr>
        <p:spPr>
          <a:xfrm>
            <a:off x="3352800" y="540890"/>
            <a:ext cx="3169086" cy="646331"/>
          </a:xfrm>
          <a:prstGeom prst="rect">
            <a:avLst/>
          </a:prstGeom>
        </p:spPr>
        <p:txBody>
          <a:bodyPr wrap="square">
            <a:spAutoFit/>
          </a:bodyPr>
          <a:lstStyle/>
          <a:p>
            <a:r>
              <a:rPr lang="de-DE" dirty="0"/>
              <a:t>Welche Wörter passen</a:t>
            </a:r>
          </a:p>
          <a:p>
            <a:r>
              <a:rPr lang="de-DE" dirty="0"/>
              <a:t>zu diesem Bild?</a:t>
            </a:r>
          </a:p>
        </p:txBody>
      </p:sp>
    </p:spTree>
    <p:extLst>
      <p:ext uri="{BB962C8B-B14F-4D97-AF65-F5344CB8AC3E}">
        <p14:creationId xmlns:p14="http://schemas.microsoft.com/office/powerpoint/2010/main" val="242639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52D5EC8-6BD6-4994-8145-B63A8078E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78" y="125342"/>
            <a:ext cx="4728581" cy="6620015"/>
          </a:xfrm>
          <a:prstGeom prst="rect">
            <a:avLst/>
          </a:prstGeom>
        </p:spPr>
      </p:pic>
      <p:sp>
        <p:nvSpPr>
          <p:cNvPr id="5" name="Rechteck 4">
            <a:extLst>
              <a:ext uri="{FF2B5EF4-FFF2-40B4-BE49-F238E27FC236}">
                <a16:creationId xmlns:a16="http://schemas.microsoft.com/office/drawing/2014/main" id="{3ACA8669-2AD8-47FD-8983-44E65CAA5261}"/>
              </a:ext>
            </a:extLst>
          </p:cNvPr>
          <p:cNvSpPr/>
          <p:nvPr/>
        </p:nvSpPr>
        <p:spPr>
          <a:xfrm>
            <a:off x="6361043" y="1073852"/>
            <a:ext cx="4412974" cy="1577996"/>
          </a:xfrm>
          <a:prstGeom prst="rect">
            <a:avLst/>
          </a:prstGeom>
        </p:spPr>
        <p:txBody>
          <a:bodyPr wrap="square">
            <a:spAutoFit/>
          </a:bodyPr>
          <a:lstStyle/>
          <a:p>
            <a:pPr>
              <a:lnSpc>
                <a:spcPct val="107000"/>
              </a:lnSpc>
              <a:spcAft>
                <a:spcPts val="800"/>
              </a:spcAft>
            </a:pPr>
            <a:r>
              <a:rPr lang="de-DE" sz="2800" dirty="0">
                <a:latin typeface="Calibri" panose="020F0502020204030204" pitchFamily="34" charset="0"/>
                <a:ea typeface="Calibri" panose="020F0502020204030204" pitchFamily="34" charset="0"/>
                <a:cs typeface="Times New Roman" panose="02020603050405020304" pitchFamily="18" charset="0"/>
              </a:rPr>
              <a:t>Beschreibe, was du siehst!</a:t>
            </a:r>
          </a:p>
          <a:p>
            <a:pPr>
              <a:lnSpc>
                <a:spcPct val="107000"/>
              </a:lnSpc>
              <a:spcAft>
                <a:spcPts val="800"/>
              </a:spcAft>
            </a:pPr>
            <a:r>
              <a:rPr lang="de-DE" sz="2800" dirty="0">
                <a:latin typeface="Calibri" panose="020F0502020204030204" pitchFamily="34" charset="0"/>
                <a:ea typeface="Calibri" panose="020F0502020204030204" pitchFamily="34" charset="0"/>
                <a:cs typeface="Times New Roman" panose="02020603050405020304" pitchFamily="18" charset="0"/>
              </a:rPr>
              <a:t>Was erzählt der Maler dieses Bildes?</a:t>
            </a:r>
          </a:p>
        </p:txBody>
      </p:sp>
    </p:spTree>
    <p:extLst>
      <p:ext uri="{BB962C8B-B14F-4D97-AF65-F5344CB8AC3E}">
        <p14:creationId xmlns:p14="http://schemas.microsoft.com/office/powerpoint/2010/main" val="217308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AF3BD50-1383-41E9-94B1-13BB5B894484}"/>
              </a:ext>
            </a:extLst>
          </p:cNvPr>
          <p:cNvSpPr/>
          <p:nvPr/>
        </p:nvSpPr>
        <p:spPr>
          <a:xfrm>
            <a:off x="5543486" y="0"/>
            <a:ext cx="6096000" cy="6705682"/>
          </a:xfrm>
          <a:prstGeom prst="rect">
            <a:avLst/>
          </a:prstGeom>
        </p:spPr>
        <p:txBody>
          <a:bodyPr>
            <a:spAutoFit/>
          </a:bodyPr>
          <a:lstStyle/>
          <a:p>
            <a:pPr>
              <a:lnSpc>
                <a:spcPct val="115000"/>
              </a:lnSpc>
              <a:spcAft>
                <a:spcPts val="600"/>
              </a:spcAft>
            </a:pPr>
            <a:r>
              <a:rPr lang="de-DE" b="1" i="1" dirty="0">
                <a:latin typeface="Cambria" panose="02040503050406030204" pitchFamily="18" charset="0"/>
                <a:ea typeface="Calibri" panose="020F0502020204030204" pitchFamily="34" charset="0"/>
                <a:cs typeface="Times New Roman" panose="02020603050405020304" pitchFamily="18" charset="0"/>
              </a:rPr>
              <a:t>Advent: Der Engel spricht mit Maria über den Retter</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600"/>
              </a:spcAft>
            </a:pPr>
            <a:r>
              <a:rPr lang="de-DE" sz="1200" b="1" dirty="0">
                <a:latin typeface="Cambria" panose="02040503050406030204" pitchFamily="18" charset="0"/>
                <a:ea typeface="Calibri" panose="020F0502020204030204" pitchFamily="34" charset="0"/>
                <a:cs typeface="Times New Roman" panose="02020603050405020304" pitchFamily="18" charset="0"/>
              </a:rPr>
              <a:t>Zum Vorlesen oder zum gemeinsamen Lesen:</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Den Menschen geht es schlecht.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Sie warten auf einen Retter.</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Auch Maria wartet auf den Retter.</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Eines Tages besucht sie ein Engel.</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Da hat Maria Angst.</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Der Engel sagt zu ihr: „ Fürchte dich nicht!</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Gott ist mit dir,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Du wirst einen Sohn bekommen,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den Retter. Er soll Jesus heißen“.</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Maria antwortet: „Wie soll das gehen? Ich habe noch keinen Mann.“</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Der Engel sagt: „Die Kraft kommt von Gott zu dir! </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Bei Gott ist alles möglich!“</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Maria sagt: „So soll es werden.“</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Maria freut sich.</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b="1" dirty="0">
                <a:latin typeface="Cambria" panose="02040503050406030204" pitchFamily="18" charset="0"/>
                <a:ea typeface="Calibri" panose="020F0502020204030204" pitchFamily="34" charset="0"/>
                <a:cs typeface="Times New Roman" panose="02020603050405020304" pitchFamily="18" charset="0"/>
              </a:rPr>
              <a:t>Endlich kommt der verheißene Retter.</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i="1" dirty="0">
                <a:latin typeface="Cambria" panose="02040503050406030204" pitchFamily="18" charset="0"/>
                <a:ea typeface="Calibri" panose="020F0502020204030204" pitchFamily="34" charset="0"/>
                <a:cs typeface="Times New Roman" panose="02020603050405020304" pitchFamily="18" charset="0"/>
              </a:rPr>
              <a:t>Vielleicht betet Maria jetzt die Verse von Jesaja:</a:t>
            </a:r>
            <a:endParaRPr lang="de-DE" sz="11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i="1" dirty="0">
                <a:latin typeface="Cambria" panose="02040503050406030204" pitchFamily="18" charset="0"/>
                <a:ea typeface="Calibri" panose="020F0502020204030204" pitchFamily="34" charset="0"/>
                <a:cs typeface="Times New Roman" panose="02020603050405020304" pitchFamily="18" charset="0"/>
              </a:rPr>
              <a:t>Die Menschen im Dunkeln sehen ein helles Licht.</a:t>
            </a:r>
          </a:p>
          <a:p>
            <a:pPr>
              <a:lnSpc>
                <a:spcPct val="115000"/>
              </a:lnSpc>
              <a:spcAft>
                <a:spcPts val="0"/>
              </a:spcAft>
            </a:pPr>
            <a:r>
              <a:rPr lang="de-DE" sz="1400" b="1" i="1" dirty="0">
                <a:latin typeface="Cambria" panose="02040503050406030204" pitchFamily="18" charset="0"/>
                <a:ea typeface="Calibri" panose="020F0502020204030204" pitchFamily="34" charset="0"/>
                <a:cs typeface="Times New Roman" panose="02020603050405020304" pitchFamily="18" charset="0"/>
              </a:rPr>
              <a:t>Fehlt etwas auf dem Bild oder doch nicht?</a:t>
            </a:r>
            <a:endParaRPr lang="de-DE" sz="1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Grafik 4">
            <a:extLst>
              <a:ext uri="{FF2B5EF4-FFF2-40B4-BE49-F238E27FC236}">
                <a16:creationId xmlns:a16="http://schemas.microsoft.com/office/drawing/2014/main" id="{060C2DC3-C991-41C2-AC82-08A476739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61317" cy="6858000"/>
          </a:xfrm>
          <a:prstGeom prst="rect">
            <a:avLst/>
          </a:prstGeom>
        </p:spPr>
      </p:pic>
      <p:sp>
        <p:nvSpPr>
          <p:cNvPr id="6" name="Rechteck 5">
            <a:extLst>
              <a:ext uri="{FF2B5EF4-FFF2-40B4-BE49-F238E27FC236}">
                <a16:creationId xmlns:a16="http://schemas.microsoft.com/office/drawing/2014/main" id="{F814DCC7-A948-4510-ACAD-F7A482493038}"/>
              </a:ext>
            </a:extLst>
          </p:cNvPr>
          <p:cNvSpPr/>
          <p:nvPr/>
        </p:nvSpPr>
        <p:spPr>
          <a:xfrm>
            <a:off x="1001045" y="6459461"/>
            <a:ext cx="3259226" cy="246221"/>
          </a:xfrm>
          <a:prstGeom prst="rect">
            <a:avLst/>
          </a:prstGeom>
        </p:spPr>
        <p:txBody>
          <a:bodyPr wrap="none">
            <a:spAutoFit/>
          </a:bodyPr>
          <a:lstStyle/>
          <a:p>
            <a:r>
              <a:rPr lang="de-DE" sz="1000" dirty="0">
                <a:solidFill>
                  <a:schemeClr val="bg1"/>
                </a:solidFill>
              </a:rPr>
              <a:t>https://shop.verlagsgruppe-patmos.de/maria-210291.html</a:t>
            </a:r>
          </a:p>
        </p:txBody>
      </p:sp>
    </p:spTree>
    <p:extLst>
      <p:ext uri="{BB962C8B-B14F-4D97-AF65-F5344CB8AC3E}">
        <p14:creationId xmlns:p14="http://schemas.microsoft.com/office/powerpoint/2010/main" val="207834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7" end="17"/>
                                            </p:txEl>
                                          </p:spTgt>
                                        </p:tgtEl>
                                        <p:attrNameLst>
                                          <p:attrName>style.visibility</p:attrName>
                                        </p:attrNameLst>
                                      </p:cBhvr>
                                      <p:to>
                                        <p:strVal val="visible"/>
                                      </p:to>
                                    </p:set>
                                    <p:animEffect transition="in" filter="fade">
                                      <p:cBhvr>
                                        <p:cTn id="7" dur="1000"/>
                                        <p:tgtEl>
                                          <p:spTgt spid="4">
                                            <p:txEl>
                                              <p:pRg st="17" end="17"/>
                                            </p:txEl>
                                          </p:spTgt>
                                        </p:tgtEl>
                                      </p:cBhvr>
                                    </p:animEffect>
                                    <p:anim calcmode="lin" valueType="num">
                                      <p:cBhvr>
                                        <p:cTn id="8"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7" end="17"/>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8" end="18"/>
                                            </p:txEl>
                                          </p:spTgt>
                                        </p:tgtEl>
                                        <p:attrNameLst>
                                          <p:attrName>style.visibility</p:attrName>
                                        </p:attrNameLst>
                                      </p:cBhvr>
                                      <p:to>
                                        <p:strVal val="visible"/>
                                      </p:to>
                                    </p:set>
                                    <p:animEffect transition="in" filter="fade">
                                      <p:cBhvr>
                                        <p:cTn id="12" dur="1000"/>
                                        <p:tgtEl>
                                          <p:spTgt spid="4">
                                            <p:txEl>
                                              <p:pRg st="18" end="18"/>
                                            </p:txEl>
                                          </p:spTgt>
                                        </p:tgtEl>
                                      </p:cBhvr>
                                    </p:animEffect>
                                    <p:anim calcmode="lin" valueType="num">
                                      <p:cBhvr>
                                        <p:cTn id="13" dur="1000" fill="hold"/>
                                        <p:tgtEl>
                                          <p:spTgt spid="4">
                                            <p:txEl>
                                              <p:pRg st="18" end="18"/>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8" end="18"/>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9" end="19"/>
                                            </p:txEl>
                                          </p:spTgt>
                                        </p:tgtEl>
                                        <p:attrNameLst>
                                          <p:attrName>style.visibility</p:attrName>
                                        </p:attrNameLst>
                                      </p:cBhvr>
                                      <p:to>
                                        <p:strVal val="visible"/>
                                      </p:to>
                                    </p:set>
                                    <p:animEffect transition="in" filter="fade">
                                      <p:cBhvr>
                                        <p:cTn id="19" dur="1000"/>
                                        <p:tgtEl>
                                          <p:spTgt spid="4">
                                            <p:txEl>
                                              <p:pRg st="19" end="19"/>
                                            </p:txEl>
                                          </p:spTgt>
                                        </p:tgtEl>
                                      </p:cBhvr>
                                    </p:animEffect>
                                    <p:anim calcmode="lin" valueType="num">
                                      <p:cBhvr>
                                        <p:cTn id="20" dur="1000" fill="hold"/>
                                        <p:tgtEl>
                                          <p:spTgt spid="4">
                                            <p:txEl>
                                              <p:pRg st="19" end="1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9" end="1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D78C2F90-0D7E-4B40-AF9D-A3F5CCB90E94}"/>
              </a:ext>
            </a:extLst>
          </p:cNvPr>
          <p:cNvSpPr/>
          <p:nvPr/>
        </p:nvSpPr>
        <p:spPr>
          <a:xfrm>
            <a:off x="4563031" y="1169920"/>
            <a:ext cx="7885043" cy="4595104"/>
          </a:xfrm>
          <a:prstGeom prst="rect">
            <a:avLst/>
          </a:prstGeom>
        </p:spPr>
        <p:txBody>
          <a:bodyPr wrap="square">
            <a:spAutoFit/>
          </a:bodyPr>
          <a:lstStyle/>
          <a:p>
            <a:pPr>
              <a:lnSpc>
                <a:spcPct val="115000"/>
              </a:lnSpc>
              <a:spcAft>
                <a:spcPts val="600"/>
              </a:spcAft>
            </a:pP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i="1" dirty="0">
                <a:latin typeface="Cambria" panose="02040503050406030204" pitchFamily="18" charset="0"/>
                <a:ea typeface="Calibri" panose="020F0502020204030204" pitchFamily="34" charset="0"/>
                <a:cs typeface="Times New Roman" panose="02020603050405020304" pitchFamily="18" charset="0"/>
              </a:rPr>
              <a:t> </a:t>
            </a:r>
            <a:endParaRPr lang="de-DE"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r>
              <a:rPr lang="de-DE" sz="2400" b="1" i="1" dirty="0">
                <a:latin typeface="Cambria" panose="02040503050406030204" pitchFamily="18" charset="0"/>
                <a:ea typeface="Calibri" panose="020F0502020204030204" pitchFamily="34" charset="0"/>
                <a:cs typeface="Times New Roman" panose="02020603050405020304" pitchFamily="18" charset="0"/>
              </a:rPr>
              <a:t>Unterstreiche die Sätze, die der Engel sagt. </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600"/>
              </a:spcAft>
              <a:buFont typeface="+mj-lt"/>
              <a:buAutoNum type="arabicPeriod"/>
            </a:pPr>
            <a:r>
              <a:rPr lang="de-DE" sz="2400" b="1" i="1" dirty="0">
                <a:latin typeface="Cambria" panose="02040503050406030204" pitchFamily="18" charset="0"/>
                <a:ea typeface="Calibri" panose="020F0502020204030204" pitchFamily="34" charset="0"/>
                <a:cs typeface="Times New Roman" panose="02020603050405020304" pitchFamily="18" charset="0"/>
              </a:rPr>
              <a:t>Welcher Satz gefällt dir? </a:t>
            </a: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     Schreibe ihn auf ein schönes Blatt auf!</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     Erkläre, warum du diesen Satz gewählt hast.</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3.  Kennst du eine Situation, </a:t>
            </a: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     in denen dir ein Engel begegnet ist?</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4. Erkläre, was Christen glauben: </a:t>
            </a:r>
          </a:p>
          <a:p>
            <a:pPr lvl="0">
              <a:lnSpc>
                <a:spcPct val="115000"/>
              </a:lnSpc>
              <a:spcAft>
                <a:spcPts val="600"/>
              </a:spcAft>
            </a:pPr>
            <a:r>
              <a:rPr lang="de-DE" sz="2400" b="1" i="1" dirty="0">
                <a:latin typeface="Cambria" panose="02040503050406030204" pitchFamily="18" charset="0"/>
                <a:ea typeface="Calibri" panose="020F0502020204030204" pitchFamily="34" charset="0"/>
                <a:cs typeface="Times New Roman" panose="02020603050405020304" pitchFamily="18" charset="0"/>
              </a:rPr>
              <a:t>    Was bedeutet Jesus, der Retter ?</a:t>
            </a:r>
            <a:endParaRPr lang="de-DE"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Grafik 2">
            <a:extLst>
              <a:ext uri="{FF2B5EF4-FFF2-40B4-BE49-F238E27FC236}">
                <a16:creationId xmlns:a16="http://schemas.microsoft.com/office/drawing/2014/main" id="{2C8D67E7-71E2-4A28-8ACF-4FFE671D8C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360985" cy="6858000"/>
          </a:xfrm>
          <a:prstGeom prst="rect">
            <a:avLst/>
          </a:prstGeom>
        </p:spPr>
      </p:pic>
      <p:sp>
        <p:nvSpPr>
          <p:cNvPr id="5" name="Rechteck 4">
            <a:extLst>
              <a:ext uri="{FF2B5EF4-FFF2-40B4-BE49-F238E27FC236}">
                <a16:creationId xmlns:a16="http://schemas.microsoft.com/office/drawing/2014/main" id="{5D0D95D6-1731-48D5-B11E-8C556AB1A3F0}"/>
              </a:ext>
            </a:extLst>
          </p:cNvPr>
          <p:cNvSpPr/>
          <p:nvPr/>
        </p:nvSpPr>
        <p:spPr>
          <a:xfrm>
            <a:off x="550879" y="6451308"/>
            <a:ext cx="3259226" cy="246221"/>
          </a:xfrm>
          <a:prstGeom prst="rect">
            <a:avLst/>
          </a:prstGeom>
        </p:spPr>
        <p:txBody>
          <a:bodyPr wrap="none">
            <a:spAutoFit/>
          </a:bodyPr>
          <a:lstStyle/>
          <a:p>
            <a:r>
              <a:rPr lang="de-DE" sz="1000" dirty="0">
                <a:solidFill>
                  <a:schemeClr val="bg1"/>
                </a:solidFill>
              </a:rPr>
              <a:t>https://shop.verlagsgruppe-patmos.de/maria-210291.html</a:t>
            </a:r>
          </a:p>
        </p:txBody>
      </p:sp>
    </p:spTree>
    <p:extLst>
      <p:ext uri="{BB962C8B-B14F-4D97-AF65-F5344CB8AC3E}">
        <p14:creationId xmlns:p14="http://schemas.microsoft.com/office/powerpoint/2010/main" val="4264112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fade">
                                      <p:cBhvr>
                                        <p:cTn id="31" dur="1000"/>
                                        <p:tgtEl>
                                          <p:spTgt spid="4">
                                            <p:txEl>
                                              <p:pRg st="6" end="6"/>
                                            </p:txEl>
                                          </p:spTgt>
                                        </p:tgtEl>
                                      </p:cBhvr>
                                    </p:animEffect>
                                    <p:anim calcmode="lin" valueType="num">
                                      <p:cBhvr>
                                        <p:cTn id="3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7" end="7"/>
                                            </p:txEl>
                                          </p:spTgt>
                                        </p:tgtEl>
                                        <p:attrNameLst>
                                          <p:attrName>style.visibility</p:attrName>
                                        </p:attrNameLst>
                                      </p:cBhvr>
                                      <p:to>
                                        <p:strVal val="visible"/>
                                      </p:to>
                                    </p:set>
                                    <p:animEffect transition="in" filter="fade">
                                      <p:cBhvr>
                                        <p:cTn id="36" dur="1000"/>
                                        <p:tgtEl>
                                          <p:spTgt spid="4">
                                            <p:txEl>
                                              <p:pRg st="7" end="7"/>
                                            </p:txEl>
                                          </p:spTgt>
                                        </p:tgtEl>
                                      </p:cBhvr>
                                    </p:animEffect>
                                    <p:anim calcmode="lin" valueType="num">
                                      <p:cBhvr>
                                        <p:cTn id="3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FBB8699A-0455-4BB4-9BD2-B0823F1B771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8757" y="255784"/>
            <a:ext cx="3812344" cy="6341964"/>
          </a:xfrm>
          <a:prstGeom prst="rect">
            <a:avLst/>
          </a:prstGeom>
          <a:noFill/>
          <a:ln>
            <a:noFill/>
          </a:ln>
        </p:spPr>
      </p:pic>
      <p:sp>
        <p:nvSpPr>
          <p:cNvPr id="5" name="Rechteck 4">
            <a:extLst>
              <a:ext uri="{FF2B5EF4-FFF2-40B4-BE49-F238E27FC236}">
                <a16:creationId xmlns:a16="http://schemas.microsoft.com/office/drawing/2014/main" id="{DAB7B018-2161-40C8-85FE-5F610C1F782B}"/>
              </a:ext>
            </a:extLst>
          </p:cNvPr>
          <p:cNvSpPr/>
          <p:nvPr/>
        </p:nvSpPr>
        <p:spPr>
          <a:xfrm>
            <a:off x="242326" y="891177"/>
            <a:ext cx="5249450" cy="1395510"/>
          </a:xfrm>
          <a:prstGeom prst="rect">
            <a:avLst/>
          </a:prstGeom>
        </p:spPr>
        <p:txBody>
          <a:bodyPr wrap="none">
            <a:spAutoFit/>
          </a:bodyPr>
          <a:lstStyle/>
          <a:p>
            <a:pPr marL="342900" indent="-342900">
              <a:lnSpc>
                <a:spcPct val="115000"/>
              </a:lnSpc>
              <a:spcAft>
                <a:spcPts val="600"/>
              </a:spcAft>
              <a:buFont typeface="+mj-lt"/>
              <a:buAutoNum type="arabicPeriod"/>
            </a:pPr>
            <a:r>
              <a:rPr lang="de-DE" sz="2400" b="1" i="1" dirty="0">
                <a:latin typeface="Cambria" panose="02040503050406030204" pitchFamily="18" charset="0"/>
                <a:ea typeface="Calibri" panose="020F0502020204030204" pitchFamily="34" charset="0"/>
                <a:cs typeface="Times New Roman" panose="02020603050405020304" pitchFamily="18" charset="0"/>
              </a:rPr>
              <a:t>Wie stellst du dir einen Engel vor? </a:t>
            </a:r>
          </a:p>
          <a:p>
            <a:pPr marL="342900" indent="-342900">
              <a:lnSpc>
                <a:spcPct val="115000"/>
              </a:lnSpc>
              <a:spcAft>
                <a:spcPts val="600"/>
              </a:spcAft>
              <a:buFont typeface="+mj-lt"/>
              <a:buAutoNum type="arabicPeriod"/>
            </a:pPr>
            <a:r>
              <a:rPr lang="de-DE" sz="2400" b="1" i="1" dirty="0">
                <a:latin typeface="Cambria" panose="02040503050406030204" pitchFamily="18" charset="0"/>
                <a:ea typeface="Calibri" panose="020F0502020204030204" pitchFamily="34" charset="0"/>
                <a:cs typeface="Times New Roman" panose="02020603050405020304" pitchFamily="18" charset="0"/>
              </a:rPr>
              <a:t>Male!</a:t>
            </a:r>
          </a:p>
          <a:p>
            <a:pPr lvl="0">
              <a:lnSpc>
                <a:spcPct val="115000"/>
              </a:lnSpc>
              <a:spcAft>
                <a:spcPts val="600"/>
              </a:spcAft>
            </a:pP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717892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7D05CD2-8DB8-4695-AA74-79D42E9A48BD}"/>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6000" b="1"/>
              <a:t>Engel malen</a:t>
            </a:r>
          </a:p>
        </p:txBody>
      </p:sp>
      <p:grpSp>
        <p:nvGrpSpPr>
          <p:cNvPr id="27" name="Group 26">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28" name="Straight Connector 27">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nhaltsplatzhalter 5">
            <a:extLst>
              <a:ext uri="{FF2B5EF4-FFF2-40B4-BE49-F238E27FC236}">
                <a16:creationId xmlns:a16="http://schemas.microsoft.com/office/drawing/2014/main" id="{545C34C5-3DCD-41D4-8930-275ADA4D460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653" b="462"/>
          <a:stretch/>
        </p:blipFill>
        <p:spPr>
          <a:xfrm>
            <a:off x="5640572" y="557360"/>
            <a:ext cx="5608830" cy="5632704"/>
          </a:xfrm>
          <a:prstGeom prst="rect">
            <a:avLst/>
          </a:prstGeom>
        </p:spPr>
      </p:pic>
    </p:spTree>
    <p:extLst>
      <p:ext uri="{BB962C8B-B14F-4D97-AF65-F5344CB8AC3E}">
        <p14:creationId xmlns:p14="http://schemas.microsoft.com/office/powerpoint/2010/main" val="3713300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6D0789A9-20B5-47CD-AD57-3D7101E11D92}"/>
              </a:ext>
            </a:extLst>
          </p:cNvPr>
          <p:cNvSpPr/>
          <p:nvPr/>
        </p:nvSpPr>
        <p:spPr>
          <a:xfrm>
            <a:off x="7699512" y="516836"/>
            <a:ext cx="4134678" cy="6001643"/>
          </a:xfrm>
          <a:prstGeom prst="rect">
            <a:avLst/>
          </a:prstGeom>
        </p:spPr>
        <p:txBody>
          <a:bodyPr wrap="square">
            <a:spAutoFit/>
          </a:bodyPr>
          <a:lstStyle/>
          <a:p>
            <a:r>
              <a:rPr lang="de-DE" sz="2400" dirty="0"/>
              <a:t>Und der Engel sprach zu ihr: </a:t>
            </a:r>
            <a:r>
              <a:rPr lang="de-DE" sz="2400" b="1" dirty="0"/>
              <a:t>Fürchte dich nicht, Maria! Du hast Gnade bei Gott gefunden. 31 Siehe, du wirst </a:t>
            </a:r>
            <a:r>
              <a:rPr lang="de-DE" sz="2400" b="1" dirty="0">
                <a:highlight>
                  <a:srgbClr val="00FF00"/>
                </a:highlight>
              </a:rPr>
              <a:t>schwanger werden</a:t>
            </a:r>
            <a:r>
              <a:rPr lang="de-DE" sz="2400" b="1" dirty="0"/>
              <a:t> und einen </a:t>
            </a:r>
            <a:r>
              <a:rPr lang="de-DE" sz="2400" b="1" dirty="0">
                <a:highlight>
                  <a:srgbClr val="FFFF00"/>
                </a:highlight>
              </a:rPr>
              <a:t>Sohn </a:t>
            </a:r>
            <a:r>
              <a:rPr lang="de-DE" sz="2400" b="1" dirty="0">
                <a:highlight>
                  <a:srgbClr val="00FF00"/>
                </a:highlight>
              </a:rPr>
              <a:t>gebären</a:t>
            </a:r>
            <a:r>
              <a:rPr lang="de-DE" sz="2400" b="1" dirty="0"/>
              <a:t>, dem sollst du den Namen Jesus geben. 32 </a:t>
            </a:r>
            <a:r>
              <a:rPr lang="de-DE" sz="2400" b="1" dirty="0">
                <a:highlight>
                  <a:srgbClr val="FF00FF"/>
                </a:highlight>
              </a:rPr>
              <a:t>Der wird groß sein</a:t>
            </a:r>
            <a:r>
              <a:rPr lang="de-DE" sz="2400" b="1" dirty="0"/>
              <a:t> und </a:t>
            </a:r>
            <a:r>
              <a:rPr lang="de-DE" sz="2400" b="1" dirty="0">
                <a:highlight>
                  <a:srgbClr val="00FFFF"/>
                </a:highlight>
              </a:rPr>
              <a:t>Sohn des Höchsten </a:t>
            </a:r>
            <a:r>
              <a:rPr lang="de-DE" sz="2400" b="1" dirty="0"/>
              <a:t>genannt werden; und Gott der Herr wird ihm den Thron seines </a:t>
            </a:r>
            <a:r>
              <a:rPr lang="de-DE" sz="2400" b="1" dirty="0">
                <a:highlight>
                  <a:srgbClr val="C0C0C0"/>
                </a:highlight>
              </a:rPr>
              <a:t>Vaters David </a:t>
            </a:r>
            <a:r>
              <a:rPr lang="de-DE" sz="2400" b="1" dirty="0"/>
              <a:t>geben, 33 und er wird </a:t>
            </a:r>
            <a:r>
              <a:rPr lang="de-DE" sz="2400" b="1" dirty="0">
                <a:highlight>
                  <a:srgbClr val="0000FF"/>
                </a:highlight>
              </a:rPr>
              <a:t>König </a:t>
            </a:r>
            <a:r>
              <a:rPr lang="de-DE" sz="2400" b="1" dirty="0"/>
              <a:t>sein über das Haus Jakob in </a:t>
            </a:r>
            <a:r>
              <a:rPr lang="de-DE" sz="2400" b="1" dirty="0">
                <a:highlight>
                  <a:srgbClr val="FF0000"/>
                </a:highlight>
              </a:rPr>
              <a:t>Ewigkeit</a:t>
            </a:r>
            <a:r>
              <a:rPr lang="de-DE" sz="2400" b="1" dirty="0"/>
              <a:t>, und sein </a:t>
            </a:r>
            <a:r>
              <a:rPr lang="de-DE" sz="2400" b="1" dirty="0">
                <a:highlight>
                  <a:srgbClr val="FF0000"/>
                </a:highlight>
              </a:rPr>
              <a:t>Reich wird kein Ende haben.</a:t>
            </a:r>
          </a:p>
          <a:p>
            <a:r>
              <a:rPr lang="de-DE" sz="2400" i="1" dirty="0"/>
              <a:t>aus Lukas 1</a:t>
            </a:r>
          </a:p>
        </p:txBody>
      </p:sp>
      <p:sp>
        <p:nvSpPr>
          <p:cNvPr id="3" name="Rechteck 2">
            <a:extLst>
              <a:ext uri="{FF2B5EF4-FFF2-40B4-BE49-F238E27FC236}">
                <a16:creationId xmlns:a16="http://schemas.microsoft.com/office/drawing/2014/main" id="{0F5FB040-7688-4FB3-B27B-9D7AFCEB6286}"/>
              </a:ext>
            </a:extLst>
          </p:cNvPr>
          <p:cNvSpPr/>
          <p:nvPr/>
        </p:nvSpPr>
        <p:spPr>
          <a:xfrm>
            <a:off x="331304" y="516836"/>
            <a:ext cx="4094922" cy="3714863"/>
          </a:xfrm>
          <a:prstGeom prst="rect">
            <a:avLst/>
          </a:prstGeom>
        </p:spPr>
        <p:txBody>
          <a:bodyPr wrap="square">
            <a:spAutoFit/>
          </a:bodyPr>
          <a:lstStyle/>
          <a:p>
            <a:pPr algn="ctr">
              <a:lnSpc>
                <a:spcPct val="107000"/>
              </a:lnSpc>
              <a:spcAft>
                <a:spcPts val="0"/>
              </a:spcAft>
            </a:pPr>
            <a:endParaRPr lang="de-DE" sz="2000" i="1" dirty="0">
              <a:latin typeface="Calibri" panose="020F0502020204030204" pitchFamily="34" charset="0"/>
              <a:ea typeface="Calibri" panose="020F0502020204030204" pitchFamily="34" charset="0"/>
              <a:cs typeface="Calibri" panose="020F0502020204030204" pitchFamily="34"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Die Menschen im Dunkeln sehen ein helles Licht.</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highlight>
                  <a:srgbClr val="00FF00"/>
                </a:highlight>
                <a:latin typeface="Calibri" panose="020F0502020204030204" pitchFamily="34" charset="0"/>
                <a:ea typeface="Calibri" panose="020F0502020204030204" pitchFamily="34" charset="0"/>
                <a:cs typeface="Calibri" panose="020F0502020204030204" pitchFamily="34" charset="0"/>
              </a:rPr>
              <a:t>Ein </a:t>
            </a:r>
            <a:r>
              <a:rPr lang="de-DE" sz="2000" b="1" i="1" dirty="0">
                <a:highlight>
                  <a:srgbClr val="00FF00"/>
                </a:highlight>
                <a:latin typeface="Calibri" panose="020F0502020204030204" pitchFamily="34" charset="0"/>
                <a:ea typeface="Calibri" panose="020F0502020204030204" pitchFamily="34" charset="0"/>
                <a:cs typeface="Calibri" panose="020F0502020204030204" pitchFamily="34" charset="0"/>
              </a:rPr>
              <a:t>Kind </a:t>
            </a:r>
            <a:r>
              <a:rPr lang="de-DE" sz="2000" i="1" dirty="0">
                <a:highlight>
                  <a:srgbClr val="00FF00"/>
                </a:highlight>
                <a:latin typeface="Calibri" panose="020F0502020204030204" pitchFamily="34" charset="0"/>
                <a:ea typeface="Calibri" panose="020F0502020204030204" pitchFamily="34" charset="0"/>
                <a:cs typeface="Calibri" panose="020F0502020204030204" pitchFamily="34" charset="0"/>
              </a:rPr>
              <a:t>wird geboren</a:t>
            </a:r>
            <a:r>
              <a:rPr lang="de-DE" sz="2000" i="1" dirty="0">
                <a:latin typeface="Calibri" panose="020F0502020204030204" pitchFamily="34" charset="0"/>
                <a:ea typeface="Calibri" panose="020F0502020204030204" pitchFamily="34" charset="0"/>
                <a:cs typeface="Calibri" panose="020F0502020204030204" pitchFamily="34" charset="0"/>
              </a:rPr>
              <a:t>,</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ein </a:t>
            </a:r>
            <a:r>
              <a:rPr lang="de-DE" sz="2000" b="1" i="1" dirty="0">
                <a:highlight>
                  <a:srgbClr val="FFFF00"/>
                </a:highlight>
                <a:latin typeface="Calibri" panose="020F0502020204030204" pitchFamily="34" charset="0"/>
                <a:ea typeface="Calibri" panose="020F0502020204030204" pitchFamily="34" charset="0"/>
                <a:cs typeface="Calibri" panose="020F0502020204030204" pitchFamily="34" charset="0"/>
              </a:rPr>
              <a:t>Sohn</a:t>
            </a:r>
            <a:r>
              <a:rPr lang="de-DE" sz="2000" i="1" dirty="0">
                <a:latin typeface="Calibri" panose="020F0502020204030204" pitchFamily="34" charset="0"/>
                <a:ea typeface="Calibri" panose="020F0502020204030204" pitchFamily="34" charset="0"/>
                <a:cs typeface="Calibri" panose="020F0502020204030204" pitchFamily="34" charset="0"/>
              </a:rPr>
              <a:t> gegeben,</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highlight>
                  <a:srgbClr val="FF00FF"/>
                </a:highlight>
                <a:latin typeface="Calibri" panose="020F0502020204030204" pitchFamily="34" charset="0"/>
                <a:ea typeface="Calibri" panose="020F0502020204030204" pitchFamily="34" charset="0"/>
                <a:cs typeface="Calibri" panose="020F0502020204030204" pitchFamily="34" charset="0"/>
              </a:rPr>
              <a:t>er hat </a:t>
            </a:r>
            <a:r>
              <a:rPr lang="de-DE" sz="2000" b="1" i="1" dirty="0">
                <a:highlight>
                  <a:srgbClr val="FF00FF"/>
                </a:highlight>
                <a:latin typeface="Calibri" panose="020F0502020204030204" pitchFamily="34" charset="0"/>
                <a:ea typeface="Calibri" panose="020F0502020204030204" pitchFamily="34" charset="0"/>
                <a:cs typeface="Calibri" panose="020F0502020204030204" pitchFamily="34" charset="0"/>
              </a:rPr>
              <a:t>Macht</a:t>
            </a:r>
            <a:r>
              <a:rPr lang="de-DE" sz="2000" b="1" i="1" dirty="0">
                <a:latin typeface="Calibri" panose="020F0502020204030204" pitchFamily="34" charset="0"/>
                <a:ea typeface="Calibri" panose="020F0502020204030204" pitchFamily="34" charset="0"/>
                <a:cs typeface="Calibri" panose="020F0502020204030204" pitchFamily="34" charset="0"/>
              </a:rPr>
              <a:t>,</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er heißt </a:t>
            </a:r>
            <a:r>
              <a:rPr lang="de-DE" sz="2000" b="1" i="1" dirty="0">
                <a:latin typeface="Calibri" panose="020F0502020204030204" pitchFamily="34" charset="0"/>
                <a:ea typeface="Calibri" panose="020F0502020204030204" pitchFamily="34" charset="0"/>
                <a:cs typeface="Calibri" panose="020F0502020204030204" pitchFamily="34" charset="0"/>
              </a:rPr>
              <a:t>Wunder</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latin typeface="Calibri" panose="020F0502020204030204" pitchFamily="34" charset="0"/>
                <a:ea typeface="Calibri" panose="020F0502020204030204" pitchFamily="34" charset="0"/>
                <a:cs typeface="Calibri" panose="020F0502020204030204" pitchFamily="34" charset="0"/>
              </a:rPr>
              <a:t>Ratgeber</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highlight>
                  <a:srgbClr val="00FFFF"/>
                </a:highlight>
                <a:latin typeface="Calibri" panose="020F0502020204030204" pitchFamily="34" charset="0"/>
                <a:ea typeface="Calibri" panose="020F0502020204030204" pitchFamily="34" charset="0"/>
                <a:cs typeface="Calibri" panose="020F0502020204030204" pitchFamily="34" charset="0"/>
              </a:rPr>
              <a:t>Gott</a:t>
            </a:r>
            <a:r>
              <a:rPr lang="de-DE" sz="2000" b="1" i="1" dirty="0">
                <a:latin typeface="Calibri" panose="020F0502020204030204" pitchFamily="34" charset="0"/>
                <a:ea typeface="Calibri" panose="020F0502020204030204" pitchFamily="34" charset="0"/>
                <a:cs typeface="Calibri" panose="020F0502020204030204" pitchFamily="34" charset="0"/>
              </a:rPr>
              <a:t> </a:t>
            </a:r>
            <a:r>
              <a:rPr lang="de-DE" sz="2000" i="1" dirty="0">
                <a:latin typeface="Calibri" panose="020F0502020204030204" pitchFamily="34" charset="0"/>
                <a:ea typeface="Calibri" panose="020F0502020204030204" pitchFamily="34" charset="0"/>
                <a:cs typeface="Calibri" panose="020F0502020204030204" pitchFamily="34" charset="0"/>
              </a:rPr>
              <a:t>und </a:t>
            </a:r>
            <a:r>
              <a:rPr lang="de-DE" sz="2000" b="1" i="1" dirty="0">
                <a:latin typeface="Calibri" panose="020F0502020204030204" pitchFamily="34" charset="0"/>
                <a:ea typeface="Calibri" panose="020F0502020204030204" pitchFamily="34" charset="0"/>
                <a:cs typeface="Calibri" panose="020F0502020204030204" pitchFamily="34" charset="0"/>
              </a:rPr>
              <a:t>Held</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highlight>
                  <a:srgbClr val="FF0000"/>
                </a:highlight>
                <a:latin typeface="Calibri" panose="020F0502020204030204" pitchFamily="34" charset="0"/>
                <a:ea typeface="Calibri" panose="020F0502020204030204" pitchFamily="34" charset="0"/>
                <a:cs typeface="Calibri" panose="020F0502020204030204" pitchFamily="34" charset="0"/>
              </a:rPr>
              <a:t>Ewig</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highlight>
                  <a:srgbClr val="C0C0C0"/>
                </a:highlight>
                <a:latin typeface="Calibri" panose="020F0502020204030204" pitchFamily="34" charset="0"/>
                <a:ea typeface="Calibri" panose="020F0502020204030204" pitchFamily="34" charset="0"/>
                <a:cs typeface="Calibri" panose="020F0502020204030204" pitchFamily="34" charset="0"/>
              </a:rPr>
              <a:t>Vater</a:t>
            </a:r>
            <a:endParaRPr lang="de-DE" sz="20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de-DE" sz="2000" b="1" i="1" dirty="0">
                <a:latin typeface="Calibri" panose="020F0502020204030204" pitchFamily="34" charset="0"/>
                <a:ea typeface="Calibri" panose="020F0502020204030204" pitchFamily="34" charset="0"/>
                <a:cs typeface="Calibri" panose="020F0502020204030204" pitchFamily="34" charset="0"/>
              </a:rPr>
              <a:t>Friede</a:t>
            </a:r>
            <a:r>
              <a:rPr lang="de-DE" sz="2000" i="1" dirty="0">
                <a:latin typeface="Calibri" panose="020F0502020204030204" pitchFamily="34" charset="0"/>
                <a:ea typeface="Calibri" panose="020F0502020204030204" pitchFamily="34" charset="0"/>
                <a:cs typeface="Calibri" panose="020F0502020204030204" pitchFamily="34" charset="0"/>
              </a:rPr>
              <a:t> und </a:t>
            </a:r>
            <a:r>
              <a:rPr lang="de-DE" sz="2000" b="1" i="1" dirty="0">
                <a:highlight>
                  <a:srgbClr val="0000FF"/>
                </a:highlight>
                <a:latin typeface="Calibri" panose="020F0502020204030204" pitchFamily="34" charset="0"/>
                <a:ea typeface="Calibri" panose="020F0502020204030204" pitchFamily="34" charset="0"/>
                <a:cs typeface="Calibri" panose="020F0502020204030204" pitchFamily="34" charset="0"/>
              </a:rPr>
              <a:t>Fürst</a:t>
            </a:r>
            <a:r>
              <a:rPr lang="de-DE" sz="2000" b="1" i="1" dirty="0">
                <a:latin typeface="Calibri" panose="020F0502020204030204" pitchFamily="34" charset="0"/>
                <a:ea typeface="Calibri" panose="020F0502020204030204" pitchFamily="34" charset="0"/>
                <a:cs typeface="Calibri" panose="020F0502020204030204" pitchFamily="34" charset="0"/>
              </a:rPr>
              <a:t>.</a:t>
            </a:r>
          </a:p>
          <a:p>
            <a:pPr algn="ctr">
              <a:lnSpc>
                <a:spcPct val="107000"/>
              </a:lnSpc>
              <a:spcAft>
                <a:spcPts val="0"/>
              </a:spcAft>
            </a:pPr>
            <a:r>
              <a:rPr lang="de-DE" sz="2000" i="1" dirty="0">
                <a:latin typeface="Calibri" panose="020F0502020204030204" pitchFamily="34" charset="0"/>
                <a:ea typeface="Calibri" panose="020F0502020204030204" pitchFamily="34" charset="0"/>
                <a:cs typeface="Calibri" panose="020F0502020204030204" pitchFamily="34" charset="0"/>
              </a:rPr>
              <a:t>a</a:t>
            </a:r>
            <a:r>
              <a:rPr lang="de-DE" sz="2000" i="1" dirty="0">
                <a:effectLst/>
                <a:latin typeface="Calibri" panose="020F0502020204030204" pitchFamily="34" charset="0"/>
                <a:ea typeface="Calibri" panose="020F0502020204030204" pitchFamily="34" charset="0"/>
                <a:cs typeface="Calibri" panose="020F0502020204030204" pitchFamily="34" charset="0"/>
              </a:rPr>
              <a:t>us Jesaja 9</a:t>
            </a:r>
            <a:endParaRPr lang="de-DE"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hteck 1">
            <a:extLst>
              <a:ext uri="{FF2B5EF4-FFF2-40B4-BE49-F238E27FC236}">
                <a16:creationId xmlns:a16="http://schemas.microsoft.com/office/drawing/2014/main" id="{31F16038-206B-47C3-A39E-EBBD4406A1B0}"/>
              </a:ext>
            </a:extLst>
          </p:cNvPr>
          <p:cNvSpPr/>
          <p:nvPr/>
        </p:nvSpPr>
        <p:spPr>
          <a:xfrm>
            <a:off x="516836" y="4448558"/>
            <a:ext cx="6096000" cy="1380443"/>
          </a:xfrm>
          <a:prstGeom prst="rect">
            <a:avLst/>
          </a:prstGeom>
        </p:spPr>
        <p:txBody>
          <a:bodyPr>
            <a:spAutoFit/>
          </a:bodyPr>
          <a:lstStyle/>
          <a:p>
            <a:pPr>
              <a:lnSpc>
                <a:spcPct val="107000"/>
              </a:lnSpc>
              <a:spcAft>
                <a:spcPts val="800"/>
              </a:spcAft>
            </a:pPr>
            <a:r>
              <a:rPr lang="de-DE" sz="2400" dirty="0">
                <a:solidFill>
                  <a:srgbClr val="990099"/>
                </a:solidFill>
                <a:latin typeface="Calibri" panose="020F0502020204030204" pitchFamily="34" charset="0"/>
                <a:ea typeface="Calibri" panose="020F0502020204030204" pitchFamily="34" charset="0"/>
                <a:cs typeface="Times New Roman" panose="02020603050405020304" pitchFamily="18" charset="0"/>
              </a:rPr>
              <a:t>Vergleiche beiden Texte aus der Bibel!</a:t>
            </a:r>
          </a:p>
          <a:p>
            <a:pPr>
              <a:lnSpc>
                <a:spcPct val="107000"/>
              </a:lnSpc>
              <a:spcAft>
                <a:spcPts val="800"/>
              </a:spcAft>
            </a:pPr>
            <a:r>
              <a:rPr lang="de-DE" sz="2400" dirty="0">
                <a:solidFill>
                  <a:srgbClr val="990099"/>
                </a:solidFill>
                <a:latin typeface="Calibri" panose="020F0502020204030204" pitchFamily="34" charset="0"/>
                <a:ea typeface="Calibri" panose="020F0502020204030204" pitchFamily="34" charset="0"/>
                <a:cs typeface="Times New Roman" panose="02020603050405020304" pitchFamily="18" charset="0"/>
              </a:rPr>
              <a:t>Markiere ähnliche und gleiche Wörter mit Farben!</a:t>
            </a:r>
          </a:p>
        </p:txBody>
      </p:sp>
    </p:spTree>
    <p:extLst>
      <p:ext uri="{BB962C8B-B14F-4D97-AF65-F5344CB8AC3E}">
        <p14:creationId xmlns:p14="http://schemas.microsoft.com/office/powerpoint/2010/main" val="181914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1000"/>
                                        <p:tgtEl>
                                          <p:spTgt spid="3">
                                            <p:txEl>
                                              <p:pRg st="7" end="7"/>
                                            </p:txEl>
                                          </p:spTgt>
                                        </p:tgtEl>
                                      </p:cBhvr>
                                    </p:animEffect>
                                    <p:anim calcmode="lin" valueType="num">
                                      <p:cBhvr>
                                        <p:cTn id="3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1000"/>
                                        <p:tgtEl>
                                          <p:spTgt spid="3">
                                            <p:txEl>
                                              <p:pRg st="8" end="8"/>
                                            </p:txEl>
                                          </p:spTgt>
                                        </p:tgtEl>
                                      </p:cBhvr>
                                    </p:animEffect>
                                    <p:anim calcmode="lin" valueType="num">
                                      <p:cBhvr>
                                        <p:cTn id="43"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1000"/>
                                        <p:tgtEl>
                                          <p:spTgt spid="3">
                                            <p:txEl>
                                              <p:pRg st="9" end="9"/>
                                            </p:txEl>
                                          </p:spTgt>
                                        </p:tgtEl>
                                      </p:cBhvr>
                                    </p:animEffect>
                                    <p:anim calcmode="lin" valueType="num">
                                      <p:cBhvr>
                                        <p:cTn id="48"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08D3B2DC-51FA-498D-9727-784843F24214}"/>
              </a:ext>
            </a:extLst>
          </p:cNvPr>
          <p:cNvSpPr>
            <a:spLocks noGrp="1"/>
          </p:cNvSpPr>
          <p:nvPr>
            <p:ph type="title"/>
          </p:nvPr>
        </p:nvSpPr>
        <p:spPr/>
        <p:txBody>
          <a:bodyPr/>
          <a:lstStyle/>
          <a:p>
            <a:pPr algn="ctr"/>
            <a:r>
              <a:rPr lang="de-DE" b="1" dirty="0">
                <a:solidFill>
                  <a:srgbClr val="990099"/>
                </a:solidFill>
              </a:rPr>
              <a:t>Engel, Jungfrauengeburt, </a:t>
            </a:r>
            <a:br>
              <a:rPr lang="de-DE" b="1" dirty="0">
                <a:solidFill>
                  <a:srgbClr val="990099"/>
                </a:solidFill>
              </a:rPr>
            </a:br>
            <a:r>
              <a:rPr lang="de-DE" b="1" dirty="0">
                <a:solidFill>
                  <a:srgbClr val="990099"/>
                </a:solidFill>
              </a:rPr>
              <a:t>Wunder, Auferstehung,…</a:t>
            </a:r>
          </a:p>
        </p:txBody>
      </p:sp>
      <p:sp>
        <p:nvSpPr>
          <p:cNvPr id="5" name="Inhaltsplatzhalter 4">
            <a:extLst>
              <a:ext uri="{FF2B5EF4-FFF2-40B4-BE49-F238E27FC236}">
                <a16:creationId xmlns:a16="http://schemas.microsoft.com/office/drawing/2014/main" id="{0C186E92-447B-4264-BA27-352D04F03EFC}"/>
              </a:ext>
            </a:extLst>
          </p:cNvPr>
          <p:cNvSpPr>
            <a:spLocks noGrp="1"/>
          </p:cNvSpPr>
          <p:nvPr>
            <p:ph idx="1"/>
          </p:nvPr>
        </p:nvSpPr>
        <p:spPr/>
        <p:txBody>
          <a:bodyPr>
            <a:normAutofit lnSpcReduction="10000"/>
          </a:bodyPr>
          <a:lstStyle/>
          <a:p>
            <a:pPr marL="0" indent="0">
              <a:buNone/>
            </a:pPr>
            <a:endParaRPr lang="de-DE" dirty="0"/>
          </a:p>
          <a:p>
            <a:pPr marL="0" indent="0" algn="ctr">
              <a:buNone/>
            </a:pPr>
            <a:r>
              <a:rPr lang="de-DE" dirty="0"/>
              <a:t>Nicht nur Kinder, sondern auch viele aufgeklärte Erwachsene lieben die wundersamen übernatürlichen Texte der Advents-,  Weihnachts- und auch der Osterzeit. </a:t>
            </a:r>
          </a:p>
          <a:p>
            <a:pPr marL="0" indent="0">
              <a:buNone/>
            </a:pPr>
            <a:endParaRPr lang="de-DE" dirty="0"/>
          </a:p>
          <a:p>
            <a:pPr marL="0" indent="0" algn="ctr">
              <a:buNone/>
            </a:pPr>
            <a:r>
              <a:rPr lang="de-DE" b="1" dirty="0">
                <a:solidFill>
                  <a:srgbClr val="990099"/>
                </a:solidFill>
              </a:rPr>
              <a:t>Auch wenn sich ihr wissenschaftlicher Verstand gegen Jungfrauengeburt und Auferstehung wehrt -</a:t>
            </a:r>
          </a:p>
          <a:p>
            <a:pPr marL="0" indent="0" algn="ctr">
              <a:buNone/>
            </a:pPr>
            <a:r>
              <a:rPr lang="de-DE" b="1" dirty="0">
                <a:solidFill>
                  <a:srgbClr val="990099"/>
                </a:solidFill>
              </a:rPr>
              <a:t>trotzdem berührt die Menschen etwas an diesen Themen und </a:t>
            </a:r>
          </a:p>
          <a:p>
            <a:pPr marL="0" indent="0" algn="ctr">
              <a:buNone/>
            </a:pPr>
            <a:r>
              <a:rPr lang="de-DE" b="1" dirty="0">
                <a:solidFill>
                  <a:srgbClr val="990099"/>
                </a:solidFill>
              </a:rPr>
              <a:t>deshalb feiern sie diese Feste und Bräuche trotz der Aufklärung bis heute mit.</a:t>
            </a:r>
          </a:p>
          <a:p>
            <a:pPr marL="0" indent="0">
              <a:buNone/>
            </a:pPr>
            <a:endParaRPr lang="de-DE" dirty="0"/>
          </a:p>
        </p:txBody>
      </p:sp>
    </p:spTree>
    <p:extLst>
      <p:ext uri="{BB962C8B-B14F-4D97-AF65-F5344CB8AC3E}">
        <p14:creationId xmlns:p14="http://schemas.microsoft.com/office/powerpoint/2010/main" val="199103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1000"/>
                                        <p:tgtEl>
                                          <p:spTgt spid="5">
                                            <p:txEl>
                                              <p:pRg st="1" end="1"/>
                                            </p:txEl>
                                          </p:spTgt>
                                        </p:tgtEl>
                                      </p:cBhvr>
                                    </p:animEffect>
                                    <p:anim calcmode="lin" valueType="num">
                                      <p:cBhvr>
                                        <p:cTn id="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animEffect transition="in" filter="fade">
                                      <p:cBhvr>
                                        <p:cTn id="14" dur="1000"/>
                                        <p:tgtEl>
                                          <p:spTgt spid="5">
                                            <p:txEl>
                                              <p:pRg st="3" end="3"/>
                                            </p:txEl>
                                          </p:spTgt>
                                        </p:tgtEl>
                                      </p:cBhvr>
                                    </p:animEffect>
                                    <p:anim calcmode="lin" valueType="num">
                                      <p:cBhvr>
                                        <p:cTn id="15"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3" end="3"/>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fade">
                                      <p:cBhvr>
                                        <p:cTn id="19" dur="1000"/>
                                        <p:tgtEl>
                                          <p:spTgt spid="5">
                                            <p:txEl>
                                              <p:pRg st="4" end="4"/>
                                            </p:txEl>
                                          </p:spTgt>
                                        </p:tgtEl>
                                      </p:cBhvr>
                                    </p:animEffect>
                                    <p:anim calcmode="lin" valueType="num">
                                      <p:cBhvr>
                                        <p:cTn id="2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fade">
                                      <p:cBhvr>
                                        <p:cTn id="24" dur="1000"/>
                                        <p:tgtEl>
                                          <p:spTgt spid="5">
                                            <p:txEl>
                                              <p:pRg st="5" end="5"/>
                                            </p:txEl>
                                          </p:spTgt>
                                        </p:tgtEl>
                                      </p:cBhvr>
                                    </p:animEffect>
                                    <p:anim calcmode="lin" valueType="num">
                                      <p:cBhvr>
                                        <p:cTn id="2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Grafik 2">
            <a:extLst>
              <a:ext uri="{FF2B5EF4-FFF2-40B4-BE49-F238E27FC236}">
                <a16:creationId xmlns:a16="http://schemas.microsoft.com/office/drawing/2014/main" id="{5492FA9D-FA21-450F-A035-AFDAF2A7EEED}"/>
              </a:ext>
            </a:extLst>
          </p:cNvPr>
          <p:cNvPicPr>
            <a:picLocks noChangeAspect="1"/>
          </p:cNvPicPr>
          <p:nvPr/>
        </p:nvPicPr>
        <p:blipFill rotWithShape="1">
          <a:blip r:embed="rId2">
            <a:extLst>
              <a:ext uri="{28A0092B-C50C-407E-A947-70E740481C1C}">
                <a14:useLocalDpi xmlns:a14="http://schemas.microsoft.com/office/drawing/2010/main" val="0"/>
              </a:ext>
            </a:extLst>
          </a:blip>
          <a:srcRect t="446" b="922"/>
          <a:stretch/>
        </p:blipFill>
        <p:spPr>
          <a:xfrm>
            <a:off x="2096702"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2" name="Rechteck 1">
            <a:extLst>
              <a:ext uri="{FF2B5EF4-FFF2-40B4-BE49-F238E27FC236}">
                <a16:creationId xmlns:a16="http://schemas.microsoft.com/office/drawing/2014/main" id="{7D5082B9-7CAD-4632-9ED6-298B0D6AF167}"/>
              </a:ext>
            </a:extLst>
          </p:cNvPr>
          <p:cNvSpPr/>
          <p:nvPr/>
        </p:nvSpPr>
        <p:spPr>
          <a:xfrm>
            <a:off x="191128" y="756495"/>
            <a:ext cx="1827167" cy="4469622"/>
          </a:xfrm>
          <a:prstGeom prst="rect">
            <a:avLst/>
          </a:prstGeom>
        </p:spPr>
        <p:txBody>
          <a:bodyPr wrap="none">
            <a:spAutoFit/>
          </a:bodyPr>
          <a:lstStyle/>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Eine </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Engelkarte </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basteln</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und </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verschenken.</a:t>
            </a:r>
          </a:p>
          <a:p>
            <a:pPr>
              <a:lnSpc>
                <a:spcPct val="107000"/>
              </a:lnSpc>
              <a:spcAft>
                <a:spcPts val="800"/>
              </a:spcAft>
            </a:pP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Unterrichts-</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Idee von</a:t>
            </a:r>
          </a:p>
          <a:p>
            <a:pPr>
              <a:lnSpc>
                <a:spcPct val="107000"/>
              </a:lnSpc>
              <a:spcAft>
                <a:spcPts val="800"/>
              </a:spcAft>
            </a:pPr>
            <a:r>
              <a:rPr lang="de-DE" sz="2400" dirty="0">
                <a:latin typeface="Calibri" panose="020F0502020204030204" pitchFamily="34" charset="0"/>
                <a:ea typeface="Calibri" panose="020F0502020204030204" pitchFamily="34" charset="0"/>
                <a:cs typeface="Times New Roman" panose="02020603050405020304" pitchFamily="18" charset="0"/>
              </a:rPr>
              <a:t>Heike Corell</a:t>
            </a:r>
          </a:p>
        </p:txBody>
      </p:sp>
    </p:spTree>
    <p:extLst>
      <p:ext uri="{BB962C8B-B14F-4D97-AF65-F5344CB8AC3E}">
        <p14:creationId xmlns:p14="http://schemas.microsoft.com/office/powerpoint/2010/main" val="274958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F53471E-7C03-4B71-AE5A-093C26DBA601}"/>
              </a:ext>
            </a:extLst>
          </p:cNvPr>
          <p:cNvSpPr/>
          <p:nvPr/>
        </p:nvSpPr>
        <p:spPr>
          <a:xfrm>
            <a:off x="967352" y="845691"/>
            <a:ext cx="5371983" cy="2554545"/>
          </a:xfrm>
          <a:prstGeom prst="rect">
            <a:avLst/>
          </a:prstGeom>
        </p:spPr>
        <p:txBody>
          <a:bodyPr wrap="none">
            <a:spAutoFit/>
          </a:bodyPr>
          <a:lstStyle/>
          <a:p>
            <a:r>
              <a:rPr lang="de-DE" sz="3200" dirty="0"/>
              <a:t>Eine Engelspostkarte gestalten:</a:t>
            </a:r>
          </a:p>
          <a:p>
            <a:endParaRPr lang="de-DE" sz="3200" dirty="0"/>
          </a:p>
          <a:p>
            <a:r>
              <a:rPr lang="de-DE" sz="3200" dirty="0"/>
              <a:t>-ohne Text</a:t>
            </a:r>
          </a:p>
          <a:p>
            <a:r>
              <a:rPr lang="de-DE" sz="3200" dirty="0"/>
              <a:t>-Texte zur Auswahl</a:t>
            </a:r>
          </a:p>
          <a:p>
            <a:r>
              <a:rPr lang="de-DE" sz="3200" dirty="0"/>
              <a:t>-eigenen Text</a:t>
            </a:r>
          </a:p>
        </p:txBody>
      </p:sp>
      <p:pic>
        <p:nvPicPr>
          <p:cNvPr id="3" name="Grafik 2">
            <a:extLst>
              <a:ext uri="{FF2B5EF4-FFF2-40B4-BE49-F238E27FC236}">
                <a16:creationId xmlns:a16="http://schemas.microsoft.com/office/drawing/2014/main" id="{F0872396-8ED7-4108-BA56-9B8490E16274}"/>
              </a:ext>
            </a:extLst>
          </p:cNvPr>
          <p:cNvPicPr>
            <a:picLocks noChangeAspect="1"/>
          </p:cNvPicPr>
          <p:nvPr/>
        </p:nvPicPr>
        <p:blipFill rotWithShape="1">
          <a:blip r:embed="rId2">
            <a:extLst>
              <a:ext uri="{28A0092B-C50C-407E-A947-70E740481C1C}">
                <a14:useLocalDpi xmlns:a14="http://schemas.microsoft.com/office/drawing/2010/main" val="0"/>
              </a:ext>
            </a:extLst>
          </a:blip>
          <a:srcRect t="446" b="922"/>
          <a:stretch/>
        </p:blipFill>
        <p:spPr>
          <a:xfrm>
            <a:off x="5473146" y="1599364"/>
            <a:ext cx="5539409" cy="4097724"/>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3117044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C29315D7-9FC6-4180-83C4-84E30A190BD8}"/>
              </a:ext>
            </a:extLst>
          </p:cNvPr>
          <p:cNvSpPr/>
          <p:nvPr/>
        </p:nvSpPr>
        <p:spPr>
          <a:xfrm>
            <a:off x="298174" y="1690688"/>
            <a:ext cx="11277600" cy="6122510"/>
          </a:xfrm>
          <a:prstGeom prst="rect">
            <a:avLst/>
          </a:prstGeom>
        </p:spPr>
        <p:txBody>
          <a:bodyPr wrap="square">
            <a:spAutoFit/>
          </a:bodyPr>
          <a:lstStyle/>
          <a:p>
            <a:pPr>
              <a:lnSpc>
                <a:spcPct val="107000"/>
              </a:lnSpc>
              <a:spcAft>
                <a:spcPts val="0"/>
              </a:spcAft>
            </a:pPr>
            <a:r>
              <a:rPr lang="de-DE" sz="2400" dirty="0">
                <a:latin typeface="Calibri" panose="020F0502020204030204" pitchFamily="34" charset="0"/>
                <a:ea typeface="Times New Roman" panose="02020603050405020304" pitchFamily="18" charset="0"/>
                <a:cs typeface="Calibri" panose="020F0502020204030204" pitchFamily="34" charset="0"/>
              </a:rPr>
              <a:t>Und der Engel sprach zu ihr: Fürchte dich nicht, Maria! Du hast Gnade bei Gott gefunden. Siehe, du wirst schwanger werden und einen Sohn gebären, dem sollst du den Namen Jesus geben. </a:t>
            </a:r>
            <a:r>
              <a:rPr lang="de-DE" sz="2400" dirty="0">
                <a:latin typeface="Calibri" panose="020F0502020204030204" pitchFamily="34" charset="0"/>
                <a:ea typeface="Times New Roman" panose="02020603050405020304" pitchFamily="18" charset="0"/>
                <a:cs typeface="Calibri" panose="020F0502020204030204" pitchFamily="34" charset="0"/>
                <a:hlinkClick r:id="rId2"/>
              </a:rPr>
              <a:t>Lukas 1:30</a:t>
            </a:r>
            <a:endParaRPr lang="de-DE" sz="240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2400" dirty="0">
                <a:latin typeface="Calibri" panose="020F0502020204030204" pitchFamily="34" charset="0"/>
                <a:ea typeface="Times New Roman" panose="02020603050405020304" pitchFamily="18" charset="0"/>
                <a:cs typeface="Calibri" panose="020F0502020204030204" pitchFamily="34" charset="0"/>
              </a:rPr>
              <a:t>Als er noch so dachte, siehe, da erschien ihm ein Engel des Herrn im Traum und sprach: Josef, du Sohn Davids, fürchte dich nicht, Maria, deine Frau, zu dir zu nehmen; denn was sie empfangen hat, das ist von dem Heiligen Geist.</a:t>
            </a:r>
            <a:r>
              <a:rPr lang="de-DE" sz="2400" dirty="0">
                <a:latin typeface="Calibri" panose="020F0502020204030204" pitchFamily="34" charset="0"/>
                <a:ea typeface="Times New Roman" panose="02020603050405020304" pitchFamily="18" charset="0"/>
                <a:cs typeface="Times New Roman" panose="02020603050405020304" pitchFamily="18" charset="0"/>
              </a:rPr>
              <a:t> </a:t>
            </a:r>
            <a:r>
              <a:rPr lang="de-DE" sz="2400" dirty="0">
                <a:latin typeface="Calibri" panose="020F0502020204030204" pitchFamily="34" charset="0"/>
                <a:ea typeface="Times New Roman" panose="02020603050405020304" pitchFamily="18" charset="0"/>
                <a:cs typeface="Calibri" panose="020F0502020204030204" pitchFamily="34" charset="0"/>
                <a:hlinkClick r:id="rId3"/>
              </a:rPr>
              <a:t>Matthäus 1:20</a:t>
            </a:r>
            <a:endParaRPr lang="de-DE" sz="240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2400" dirty="0">
                <a:latin typeface="Calibri" panose="020F0502020204030204" pitchFamily="34" charset="0"/>
                <a:ea typeface="Times New Roman" panose="02020603050405020304" pitchFamily="18" charset="0"/>
                <a:cs typeface="Calibri" panose="020F0502020204030204" pitchFamily="34" charset="0"/>
              </a:rPr>
              <a:t>Und der Engel sprach zu ihnen: Fürchtet euch nicht! Siehe, ich verkündige euch große Freude, die allem Volk widerfahren wird. </a:t>
            </a:r>
            <a:r>
              <a:rPr lang="de-DE" sz="2400" dirty="0">
                <a:latin typeface="Calibri" panose="020F0502020204030204" pitchFamily="34" charset="0"/>
                <a:ea typeface="Times New Roman" panose="02020603050405020304" pitchFamily="18" charset="0"/>
                <a:cs typeface="Calibri" panose="020F0502020204030204" pitchFamily="34" charset="0"/>
                <a:hlinkClick r:id="rId4"/>
              </a:rPr>
              <a:t>Lukas 2:10</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de-DE" sz="2400" dirty="0">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0"/>
              </a:spcAft>
            </a:pPr>
            <a:r>
              <a:rPr lang="de-DE" sz="2400" dirty="0">
                <a:latin typeface="Calibri" panose="020F0502020204030204" pitchFamily="34" charset="0"/>
                <a:ea typeface="Times New Roman" panose="02020603050405020304" pitchFamily="18" charset="0"/>
                <a:cs typeface="Calibri" panose="020F0502020204030204" pitchFamily="34" charset="0"/>
              </a:rPr>
              <a:t>Ehre sei Gott in der Höhe und Friede auf Erden bei den Menschen seines Wohlgefallens.</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de-DE" sz="2400" dirty="0">
                <a:latin typeface="Calibri" panose="020F0502020204030204" pitchFamily="34" charset="0"/>
                <a:ea typeface="Times New Roman" panose="02020603050405020304" pitchFamily="18" charset="0"/>
                <a:cs typeface="Calibri" panose="020F0502020204030204" pitchFamily="34" charset="0"/>
                <a:hlinkClick r:id="rId5"/>
              </a:rPr>
              <a:t>Lukas 2:14</a:t>
            </a: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de-DE"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sz="2400" dirty="0">
                <a:latin typeface="Calibri" panose="020F0502020204030204" pitchFamily="34" charset="0"/>
                <a:ea typeface="Calibri" panose="020F0502020204030204" pitchFamily="34" charset="0"/>
                <a:cs typeface="Calibri" panose="020F0502020204030204" pitchFamily="34" charset="0"/>
              </a:rPr>
              <a:t> </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9412E997-7E60-4C24-9761-7FBB846395B2}"/>
              </a:ext>
            </a:extLst>
          </p:cNvPr>
          <p:cNvSpPr>
            <a:spLocks noGrp="1"/>
          </p:cNvSpPr>
          <p:nvPr>
            <p:ph type="title"/>
          </p:nvPr>
        </p:nvSpPr>
        <p:spPr/>
        <p:txBody>
          <a:bodyPr/>
          <a:lstStyle/>
          <a:p>
            <a:pPr algn="ctr"/>
            <a:r>
              <a:rPr lang="de-DE" dirty="0">
                <a:solidFill>
                  <a:srgbClr val="990099"/>
                </a:solidFill>
              </a:rPr>
              <a:t>Engelbibelstellen aus Advents- und Weihnachtstexten:</a:t>
            </a:r>
          </a:p>
        </p:txBody>
      </p:sp>
    </p:spTree>
    <p:extLst>
      <p:ext uri="{BB962C8B-B14F-4D97-AF65-F5344CB8AC3E}">
        <p14:creationId xmlns:p14="http://schemas.microsoft.com/office/powerpoint/2010/main" val="34590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fade">
                                      <p:cBhvr>
                                        <p:cTn id="33" dur="1000"/>
                                        <p:tgtEl>
                                          <p:spTgt spid="2">
                                            <p:txEl>
                                              <p:pRg st="7" end="7"/>
                                            </p:txEl>
                                          </p:spTgt>
                                        </p:tgtEl>
                                      </p:cBhvr>
                                    </p:animEffect>
                                    <p:anim calcmode="lin" valueType="num">
                                      <p:cBhvr>
                                        <p:cTn id="34"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5CD7C7-F295-4550-881C-B51754B770F4}"/>
              </a:ext>
            </a:extLst>
          </p:cNvPr>
          <p:cNvSpPr>
            <a:spLocks noGrp="1"/>
          </p:cNvSpPr>
          <p:nvPr>
            <p:ph type="title"/>
          </p:nvPr>
        </p:nvSpPr>
        <p:spPr/>
        <p:txBody>
          <a:bodyPr/>
          <a:lstStyle/>
          <a:p>
            <a:pPr algn="ctr"/>
            <a:r>
              <a:rPr lang="de-DE" dirty="0">
                <a:solidFill>
                  <a:srgbClr val="990099"/>
                </a:solidFill>
                <a:latin typeface="Calibri" panose="020F0502020204030204" pitchFamily="34" charset="0"/>
                <a:ea typeface="Calibri" panose="020F0502020204030204" pitchFamily="34" charset="0"/>
                <a:cs typeface="Calibri" panose="020F0502020204030204" pitchFamily="34" charset="0"/>
              </a:rPr>
              <a:t>Andere Engelbibelstellen:</a:t>
            </a:r>
            <a:br>
              <a:rPr lang="de-DE" sz="3600" dirty="0">
                <a:latin typeface="Calibri" panose="020F0502020204030204" pitchFamily="34" charset="0"/>
                <a:ea typeface="Calibri" panose="020F0502020204030204" pitchFamily="34" charset="0"/>
                <a:cs typeface="Times New Roman" panose="02020603050405020304" pitchFamily="18" charset="0"/>
              </a:rPr>
            </a:br>
            <a:endParaRPr lang="de-DE" dirty="0"/>
          </a:p>
        </p:txBody>
      </p:sp>
      <p:sp>
        <p:nvSpPr>
          <p:cNvPr id="3" name="Inhaltsplatzhalter 2">
            <a:extLst>
              <a:ext uri="{FF2B5EF4-FFF2-40B4-BE49-F238E27FC236}">
                <a16:creationId xmlns:a16="http://schemas.microsoft.com/office/drawing/2014/main" id="{8AB42F62-0777-413E-A465-4725DB8834B2}"/>
              </a:ext>
            </a:extLst>
          </p:cNvPr>
          <p:cNvSpPr>
            <a:spLocks noGrp="1"/>
          </p:cNvSpPr>
          <p:nvPr>
            <p:ph idx="1"/>
          </p:nvPr>
        </p:nvSpPr>
        <p:spPr>
          <a:xfrm>
            <a:off x="371061" y="1825625"/>
            <a:ext cx="10982739" cy="4351338"/>
          </a:xfrm>
        </p:spPr>
        <p:txBody>
          <a:bodyPr>
            <a:normAutofit fontScale="92500"/>
          </a:bodyPr>
          <a:lstStyle/>
          <a:p>
            <a:pPr marL="0" indent="0">
              <a:lnSpc>
                <a:spcPct val="107000"/>
              </a:lnSpc>
              <a:spcAft>
                <a:spcPts val="0"/>
              </a:spcAft>
              <a:buNone/>
            </a:pPr>
            <a:r>
              <a:rPr lang="de-DE" dirty="0">
                <a:latin typeface="Calibri" panose="020F0502020204030204" pitchFamily="34" charset="0"/>
                <a:ea typeface="Times New Roman" panose="02020603050405020304" pitchFamily="18" charset="0"/>
                <a:cs typeface="Calibri" panose="020F0502020204030204" pitchFamily="34" charset="0"/>
              </a:rPr>
              <a:t>Denn ich bin gewiss, dass weder Tod noch Leben, weder Engel noch Mächte noch Gewalten, weder Gegenwärtiges noch Zukünftiges, weder Hohes noch Tiefes noch irgendeine andere Kreatur uns scheiden kann von der Liebe Gottes, die in Christus Jesus ist, unserm Herrn. </a:t>
            </a:r>
            <a:r>
              <a:rPr lang="de-DE" dirty="0">
                <a:latin typeface="Calibri" panose="020F0502020204030204" pitchFamily="34" charset="0"/>
                <a:ea typeface="Times New Roman" panose="02020603050405020304" pitchFamily="18" charset="0"/>
                <a:cs typeface="Calibri" panose="020F0502020204030204" pitchFamily="34" charset="0"/>
                <a:hlinkClick r:id="rId2"/>
              </a:rPr>
              <a:t>Römer 8:38-39</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0"/>
              </a:spcAft>
              <a:buNone/>
            </a:pPr>
            <a:r>
              <a:rPr lang="de-DE" dirty="0">
                <a:latin typeface="Calibri" panose="020F0502020204030204" pitchFamily="34" charset="0"/>
                <a:ea typeface="Times New Roman" panose="02020603050405020304" pitchFamily="18" charset="0"/>
                <a:cs typeface="Calibri" panose="020F0502020204030204" pitchFamily="34" charset="0"/>
              </a:rPr>
              <a:t>Aber der Engel sprach zu den Frauen: Fürchtet euch nicht! Ich weiß, dass ihr Jesus, den Gekreuzigten, sucht. Er ist nicht hier; er ist auferstanden, wie er gesagt hat. Kommt und seht die Stätte, wo er gelegen hat. </a:t>
            </a:r>
            <a:r>
              <a:rPr lang="de-DE" dirty="0">
                <a:latin typeface="Calibri" panose="020F0502020204030204" pitchFamily="34" charset="0"/>
                <a:ea typeface="Times New Roman" panose="02020603050405020304" pitchFamily="18" charset="0"/>
                <a:cs typeface="Calibri" panose="020F0502020204030204" pitchFamily="34" charset="0"/>
                <a:hlinkClick r:id="rId3"/>
              </a:rPr>
              <a:t>Matthäus 28:5-6</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de-DE" dirty="0">
                <a:latin typeface="Calibri" panose="020F0502020204030204" pitchFamily="34" charset="0"/>
                <a:ea typeface="Times New Roman" panose="02020603050405020304" pitchFamily="18" charset="0"/>
                <a:cs typeface="Calibri" panose="020F0502020204030204" pitchFamily="34" charset="0"/>
              </a:rPr>
              <a:t>Bleibt fest in der brüderlichen Liebe. Gastfrei zu sein vergesst nicht; denn dadurch haben einige ohne ihr Wissen Engel beherbergt. </a:t>
            </a:r>
            <a:r>
              <a:rPr lang="de-DE" dirty="0">
                <a:latin typeface="Calibri" panose="020F0502020204030204" pitchFamily="34" charset="0"/>
                <a:ea typeface="Times New Roman" panose="02020603050405020304" pitchFamily="18" charset="0"/>
                <a:cs typeface="Calibri" panose="020F0502020204030204" pitchFamily="34" charset="0"/>
                <a:hlinkClick r:id="rId4"/>
              </a:rPr>
              <a:t>Hebräer 13:1-2</a:t>
            </a:r>
            <a:endParaRPr lang="de-DE" sz="2000" dirty="0">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Tree>
    <p:extLst>
      <p:ext uri="{BB962C8B-B14F-4D97-AF65-F5344CB8AC3E}">
        <p14:creationId xmlns:p14="http://schemas.microsoft.com/office/powerpoint/2010/main" val="105732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70D6CE-8C27-42CD-88BA-E1992876E566}"/>
              </a:ext>
            </a:extLst>
          </p:cNvPr>
          <p:cNvSpPr>
            <a:spLocks noGrp="1"/>
          </p:cNvSpPr>
          <p:nvPr>
            <p:ph type="title"/>
          </p:nvPr>
        </p:nvSpPr>
        <p:spPr/>
        <p:txBody>
          <a:bodyPr/>
          <a:lstStyle/>
          <a:p>
            <a:r>
              <a:rPr lang="de-DE" b="1" dirty="0">
                <a:solidFill>
                  <a:srgbClr val="990099"/>
                </a:solidFill>
              </a:rPr>
              <a:t>Engel im Koran</a:t>
            </a:r>
          </a:p>
        </p:txBody>
      </p:sp>
      <p:sp>
        <p:nvSpPr>
          <p:cNvPr id="3" name="Inhaltsplatzhalter 2">
            <a:extLst>
              <a:ext uri="{FF2B5EF4-FFF2-40B4-BE49-F238E27FC236}">
                <a16:creationId xmlns:a16="http://schemas.microsoft.com/office/drawing/2014/main" id="{982A0CF2-AD87-428F-AADA-85679D8EC370}"/>
              </a:ext>
            </a:extLst>
          </p:cNvPr>
          <p:cNvSpPr>
            <a:spLocks noGrp="1"/>
          </p:cNvSpPr>
          <p:nvPr>
            <p:ph idx="1"/>
          </p:nvPr>
        </p:nvSpPr>
        <p:spPr/>
        <p:txBody>
          <a:bodyPr>
            <a:normAutofit fontScale="85000" lnSpcReduction="20000"/>
          </a:bodyPr>
          <a:lstStyle/>
          <a:p>
            <a:pPr marL="0" indent="0">
              <a:buNone/>
            </a:pPr>
            <a:endParaRPr lang="de-DE" dirty="0"/>
          </a:p>
          <a:p>
            <a:pPr marL="0" indent="0">
              <a:buNone/>
            </a:pPr>
            <a:r>
              <a:rPr lang="de-DE" dirty="0"/>
              <a:t>Muslime glauben an Engel. Sie heißen auf Arabisch Malak und haben viele Aufgaben. Im Koran werden sie Diener Gottes genannt (siehe Koran, Sure 43:19). Im Koran heißt es auch, dass Engel aus Licht gemacht sind, Flügel haben und die Gestalt eines Menschen annehmen können.</a:t>
            </a:r>
            <a:br>
              <a:rPr lang="de-DE" dirty="0"/>
            </a:br>
            <a:br>
              <a:rPr lang="de-DE" dirty="0"/>
            </a:br>
            <a:endParaRPr lang="de-DE" dirty="0"/>
          </a:p>
          <a:p>
            <a:pPr marL="0" indent="0">
              <a:spcBef>
                <a:spcPts val="0"/>
              </a:spcBef>
              <a:buNone/>
            </a:pPr>
            <a:r>
              <a:rPr lang="de-DE" dirty="0"/>
              <a:t>Jeder Muslim wird von einem Engel, der die guten, und einem Engel, der die schlechten Taten aufschreibt, begleitet.</a:t>
            </a:r>
          </a:p>
          <a:p>
            <a:pPr marL="0" indent="0">
              <a:spcBef>
                <a:spcPts val="0"/>
              </a:spcBef>
              <a:buNone/>
            </a:pPr>
            <a:r>
              <a:rPr lang="de-DE" dirty="0"/>
              <a:t>Engel bringen nach dem Tod die Seele zu Gott.</a:t>
            </a:r>
            <a:br>
              <a:rPr lang="de-DE" dirty="0"/>
            </a:br>
            <a:endParaRPr lang="de-DE" dirty="0"/>
          </a:p>
          <a:p>
            <a:pPr marL="0" indent="0">
              <a:buNone/>
            </a:pPr>
            <a:r>
              <a:rPr lang="de-DE" dirty="0"/>
              <a:t>Die Sohnschaft Jesu als Gottes Sohn wird abgelehnt.</a:t>
            </a:r>
          </a:p>
          <a:p>
            <a:pPr marL="0" indent="0">
              <a:buNone/>
            </a:pPr>
            <a:r>
              <a:rPr lang="de-DE" dirty="0"/>
              <a:t>Die Jungfrauengeburt des Isa </a:t>
            </a:r>
            <a:r>
              <a:rPr lang="de-DE" dirty="0" err="1"/>
              <a:t>ibn</a:t>
            </a:r>
            <a:r>
              <a:rPr lang="de-DE" dirty="0"/>
              <a:t> Maryam wurde übernommen.</a:t>
            </a:r>
          </a:p>
          <a:p>
            <a:pPr marL="0" indent="0">
              <a:buNone/>
            </a:pPr>
            <a:r>
              <a:rPr lang="de-DE" dirty="0"/>
              <a:t>Siehe Koran: Sure 19, 17-21</a:t>
            </a:r>
          </a:p>
          <a:p>
            <a:pPr marL="0" indent="0">
              <a:buNone/>
            </a:pPr>
            <a:endParaRPr lang="de-DE" dirty="0"/>
          </a:p>
          <a:p>
            <a:pPr marL="0" indent="0">
              <a:buNone/>
            </a:pPr>
            <a:endParaRPr lang="de-DE" dirty="0"/>
          </a:p>
          <a:p>
            <a:pPr marL="0" indent="0">
              <a:buNone/>
            </a:pPr>
            <a:endParaRPr lang="de-DE" dirty="0"/>
          </a:p>
        </p:txBody>
      </p:sp>
    </p:spTree>
    <p:extLst>
      <p:ext uri="{BB962C8B-B14F-4D97-AF65-F5344CB8AC3E}">
        <p14:creationId xmlns:p14="http://schemas.microsoft.com/office/powerpoint/2010/main" val="364727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1000"/>
                                        <p:tgtEl>
                                          <p:spTgt spid="3">
                                            <p:txEl>
                                              <p:pRg st="5" end="5"/>
                                            </p:txEl>
                                          </p:spTgt>
                                        </p:tgtEl>
                                      </p:cBhvr>
                                    </p:animEffect>
                                    <p:anim calcmode="lin" valueType="num">
                                      <p:cBhvr>
                                        <p:cTn id="3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691885-C1FF-44D7-BCB6-3470CB80281F}"/>
              </a:ext>
            </a:extLst>
          </p:cNvPr>
          <p:cNvSpPr>
            <a:spLocks noGrp="1"/>
          </p:cNvSpPr>
          <p:nvPr>
            <p:ph type="title"/>
          </p:nvPr>
        </p:nvSpPr>
        <p:spPr>
          <a:xfrm>
            <a:off x="838200" y="365125"/>
            <a:ext cx="10515600" cy="1325563"/>
          </a:xfrm>
        </p:spPr>
        <p:txBody>
          <a:bodyPr/>
          <a:lstStyle/>
          <a:p>
            <a:r>
              <a:rPr lang="de-DE" b="1">
                <a:solidFill>
                  <a:srgbClr val="990099"/>
                </a:solidFill>
              </a:rPr>
              <a:t>Wunder</a:t>
            </a:r>
            <a:endParaRPr lang="de-DE" dirty="0">
              <a:solidFill>
                <a:srgbClr val="990099"/>
              </a:solidFill>
            </a:endParaRPr>
          </a:p>
        </p:txBody>
      </p:sp>
      <p:sp>
        <p:nvSpPr>
          <p:cNvPr id="3" name="Inhaltsplatzhalter 2">
            <a:extLst>
              <a:ext uri="{FF2B5EF4-FFF2-40B4-BE49-F238E27FC236}">
                <a16:creationId xmlns:a16="http://schemas.microsoft.com/office/drawing/2014/main" id="{12F28825-BC0A-410A-A764-6829C0B4D020}"/>
              </a:ext>
            </a:extLst>
          </p:cNvPr>
          <p:cNvSpPr>
            <a:spLocks noGrp="1"/>
          </p:cNvSpPr>
          <p:nvPr>
            <p:ph idx="1"/>
          </p:nvPr>
        </p:nvSpPr>
        <p:spPr>
          <a:xfrm>
            <a:off x="838200" y="1375050"/>
            <a:ext cx="10515600" cy="5211279"/>
          </a:xfrm>
        </p:spPr>
        <p:txBody>
          <a:bodyPr>
            <a:normAutofit fontScale="25000" lnSpcReduction="20000"/>
          </a:bodyPr>
          <a:lstStyle/>
          <a:p>
            <a:pPr marL="0" indent="0">
              <a:buNone/>
            </a:pPr>
            <a:endParaRPr lang="de-DE" sz="7400" b="1" i="1" dirty="0">
              <a:solidFill>
                <a:srgbClr val="990099"/>
              </a:solidFill>
            </a:endParaRPr>
          </a:p>
          <a:p>
            <a:pPr marL="0" indent="0">
              <a:buNone/>
            </a:pPr>
            <a:endParaRPr lang="de-DE" sz="7400" b="1" i="1" dirty="0">
              <a:solidFill>
                <a:srgbClr val="990099"/>
              </a:solidFill>
            </a:endParaRPr>
          </a:p>
          <a:p>
            <a:pPr marL="0" indent="0">
              <a:buNone/>
            </a:pPr>
            <a:r>
              <a:rPr lang="de-DE" sz="7400" b="1" i="1" dirty="0">
                <a:solidFill>
                  <a:srgbClr val="990099"/>
                </a:solidFill>
              </a:rPr>
              <a:t>Das wichtigste Wunder ist die Auferstehung Jesu.</a:t>
            </a:r>
          </a:p>
          <a:p>
            <a:pPr marL="0" indent="0">
              <a:buNone/>
            </a:pPr>
            <a:r>
              <a:rPr lang="de-DE" sz="7400" b="1" i="1" dirty="0">
                <a:solidFill>
                  <a:srgbClr val="990099"/>
                </a:solidFill>
              </a:rPr>
              <a:t>Die neutestamentlichen Überlieferungen zeugen von </a:t>
            </a:r>
          </a:p>
          <a:p>
            <a:pPr marL="0" indent="0">
              <a:buNone/>
            </a:pPr>
            <a:r>
              <a:rPr lang="de-DE" sz="7400" b="1" i="1" dirty="0">
                <a:solidFill>
                  <a:srgbClr val="990099"/>
                </a:solidFill>
              </a:rPr>
              <a:t>diesem Auferstehungsglauben der ersten Christ*innen.</a:t>
            </a:r>
          </a:p>
          <a:p>
            <a:pPr marL="0" indent="0">
              <a:buNone/>
            </a:pPr>
            <a:endParaRPr lang="de-DE" sz="7400" dirty="0"/>
          </a:p>
          <a:p>
            <a:pPr marL="0" indent="0">
              <a:buNone/>
            </a:pPr>
            <a:r>
              <a:rPr lang="de-DE" sz="7400" dirty="0"/>
              <a:t>Durch die Begegnung mit dem Auferstandenen werden die Jünger*innen zu Botschaftern </a:t>
            </a:r>
            <a:r>
              <a:rPr lang="de-DE" sz="7400" u="sng" dirty="0"/>
              <a:t>und,</a:t>
            </a:r>
          </a:p>
          <a:p>
            <a:pPr marL="0" indent="0">
              <a:buNone/>
            </a:pPr>
            <a:r>
              <a:rPr lang="de-DE" sz="7400" dirty="0"/>
              <a:t>so ist es uns überliefert, alle von Jesus berufenen Jünger bis auf Johannes erleiden dafür den Märtyrertod. Viele weitere Menschen bezeugen Jesu Auferstehung und bezahlen auch mit ihrem Leben in einigen Ländern bis in unsere Tage. </a:t>
            </a:r>
          </a:p>
          <a:p>
            <a:pPr marL="0" indent="0">
              <a:buNone/>
            </a:pPr>
            <a:endParaRPr lang="de-DE" sz="7400" b="1" dirty="0">
              <a:solidFill>
                <a:srgbClr val="990099"/>
              </a:solidFill>
            </a:endParaRPr>
          </a:p>
          <a:p>
            <a:pPr marL="0" indent="0">
              <a:buNone/>
            </a:pPr>
            <a:endParaRPr lang="de-DE" sz="7400" b="1" dirty="0">
              <a:solidFill>
                <a:srgbClr val="990099"/>
              </a:solidFill>
            </a:endParaRPr>
          </a:p>
          <a:p>
            <a:pPr marL="0" indent="0">
              <a:buNone/>
            </a:pPr>
            <a:r>
              <a:rPr lang="de-DE" sz="7400" b="1" dirty="0">
                <a:solidFill>
                  <a:srgbClr val="990099"/>
                </a:solidFill>
              </a:rPr>
              <a:t>Kann Gott in die Naturgesetze der Schöpfung eingreifen? </a:t>
            </a:r>
          </a:p>
          <a:p>
            <a:pPr marL="0" indent="0">
              <a:buNone/>
            </a:pPr>
            <a:r>
              <a:rPr lang="de-DE" sz="7400" b="1" dirty="0">
                <a:solidFill>
                  <a:srgbClr val="990099"/>
                </a:solidFill>
              </a:rPr>
              <a:t>Oder beschreiben die ersten Christen Symbole und Metaphern, erzählt in Geschichten </a:t>
            </a:r>
          </a:p>
          <a:p>
            <a:pPr marL="0" indent="0">
              <a:buNone/>
            </a:pPr>
            <a:r>
              <a:rPr lang="de-DE" sz="7400" b="1" dirty="0">
                <a:solidFill>
                  <a:srgbClr val="990099"/>
                </a:solidFill>
              </a:rPr>
              <a:t>und stehen für diese Ideen/diese Theologie mit ihrem Leben ein?</a:t>
            </a:r>
          </a:p>
          <a:p>
            <a:pPr marL="0" indent="0">
              <a:buNone/>
            </a:pPr>
            <a:endParaRPr lang="de-DE" dirty="0"/>
          </a:p>
        </p:txBody>
      </p:sp>
      <p:pic>
        <p:nvPicPr>
          <p:cNvPr id="4" name="Grafik 3">
            <a:extLst>
              <a:ext uri="{FF2B5EF4-FFF2-40B4-BE49-F238E27FC236}">
                <a16:creationId xmlns:a16="http://schemas.microsoft.com/office/drawing/2014/main" id="{50EFC643-B416-4453-9C17-AE797CA2B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008" y="147639"/>
            <a:ext cx="3634166" cy="315241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167649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fade">
                                      <p:cBhvr>
                                        <p:cTn id="29" dur="1000"/>
                                        <p:tgtEl>
                                          <p:spTgt spid="3">
                                            <p:txEl>
                                              <p:pRg st="7" end="7"/>
                                            </p:txEl>
                                          </p:spTgt>
                                        </p:tgtEl>
                                      </p:cBhvr>
                                    </p:animEffect>
                                    <p:anim calcmode="lin" valueType="num">
                                      <p:cBhvr>
                                        <p:cTn id="3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1000"/>
                                        <p:tgtEl>
                                          <p:spTgt spid="3">
                                            <p:txEl>
                                              <p:pRg st="10" end="10"/>
                                            </p:txEl>
                                          </p:spTgt>
                                        </p:tgtEl>
                                      </p:cBhvr>
                                    </p:animEffect>
                                    <p:anim calcmode="lin" valueType="num">
                                      <p:cBhvr>
                                        <p:cTn id="37"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1000"/>
                                        <p:tgtEl>
                                          <p:spTgt spid="3">
                                            <p:txEl>
                                              <p:pRg st="11" end="11"/>
                                            </p:txEl>
                                          </p:spTgt>
                                        </p:tgtEl>
                                      </p:cBhvr>
                                    </p:animEffect>
                                    <p:anim calcmode="lin" valueType="num">
                                      <p:cBhvr>
                                        <p:cTn id="4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1000"/>
                                        <p:tgtEl>
                                          <p:spTgt spid="3">
                                            <p:txEl>
                                              <p:pRg st="12" end="12"/>
                                            </p:txEl>
                                          </p:spTgt>
                                        </p:tgtEl>
                                      </p:cBhvr>
                                    </p:animEffect>
                                    <p:anim calcmode="lin" valueType="num">
                                      <p:cBhvr>
                                        <p:cTn id="47"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313018-2AD7-41B1-AE49-F05EC430ECB3}"/>
              </a:ext>
            </a:extLst>
          </p:cNvPr>
          <p:cNvSpPr>
            <a:spLocks noGrp="1"/>
          </p:cNvSpPr>
          <p:nvPr>
            <p:ph type="title"/>
          </p:nvPr>
        </p:nvSpPr>
        <p:spPr>
          <a:xfrm>
            <a:off x="838200" y="365125"/>
            <a:ext cx="10515600" cy="1325563"/>
          </a:xfrm>
        </p:spPr>
        <p:txBody>
          <a:bodyPr/>
          <a:lstStyle/>
          <a:p>
            <a:r>
              <a:rPr lang="de-DE" b="1">
                <a:solidFill>
                  <a:srgbClr val="990099"/>
                </a:solidFill>
              </a:rPr>
              <a:t>Wunder</a:t>
            </a:r>
            <a:endParaRPr lang="de-DE" b="1" dirty="0">
              <a:solidFill>
                <a:srgbClr val="990099"/>
              </a:solidFill>
            </a:endParaRPr>
          </a:p>
        </p:txBody>
      </p:sp>
      <p:sp>
        <p:nvSpPr>
          <p:cNvPr id="3" name="Inhaltsplatzhalter 2">
            <a:extLst>
              <a:ext uri="{FF2B5EF4-FFF2-40B4-BE49-F238E27FC236}">
                <a16:creationId xmlns:a16="http://schemas.microsoft.com/office/drawing/2014/main" id="{5BC869C8-A28C-4080-B0E1-884BBF2FE287}"/>
              </a:ext>
            </a:extLst>
          </p:cNvPr>
          <p:cNvSpPr>
            <a:spLocks noGrp="1"/>
          </p:cNvSpPr>
          <p:nvPr>
            <p:ph idx="1"/>
          </p:nvPr>
        </p:nvSpPr>
        <p:spPr>
          <a:xfrm>
            <a:off x="403732" y="1690688"/>
            <a:ext cx="3346633" cy="4351338"/>
          </a:xfrm>
        </p:spPr>
        <p:txBody>
          <a:bodyPr>
            <a:normAutofit/>
          </a:bodyPr>
          <a:lstStyle/>
          <a:p>
            <a:pPr marL="0" indent="0">
              <a:buNone/>
            </a:pPr>
            <a:endParaRPr lang="de-DE" dirty="0"/>
          </a:p>
          <a:p>
            <a:pPr marL="0" indent="0">
              <a:spcAft>
                <a:spcPts val="1000"/>
              </a:spcAft>
              <a:buNone/>
            </a:pPr>
            <a:r>
              <a:rPr lang="de-DE" dirty="0"/>
              <a:t>An welche Wunder der Bibel glaube ich?</a:t>
            </a:r>
          </a:p>
          <a:p>
            <a:pPr marL="0" indent="0">
              <a:spcAft>
                <a:spcPts val="1000"/>
              </a:spcAft>
              <a:buNone/>
            </a:pPr>
            <a:r>
              <a:rPr lang="de-DE" dirty="0"/>
              <a:t>Welche Verse glaube ich noch vom Glaubensbekenntnis?</a:t>
            </a:r>
          </a:p>
          <a:p>
            <a:pPr marL="0" indent="0">
              <a:spcAft>
                <a:spcPts val="1000"/>
              </a:spcAft>
              <a:buNone/>
            </a:pPr>
            <a:r>
              <a:rPr lang="de-DE" dirty="0"/>
              <a:t>Deute ich sie symbolisch/</a:t>
            </a:r>
            <a:br>
              <a:rPr lang="de-DE" dirty="0"/>
            </a:br>
            <a:r>
              <a:rPr lang="de-DE" dirty="0"/>
              <a:t>metaphorisch?</a:t>
            </a:r>
          </a:p>
          <a:p>
            <a:pPr marL="0" indent="0">
              <a:buNone/>
            </a:pPr>
            <a:endParaRPr lang="de-DE" dirty="0"/>
          </a:p>
          <a:p>
            <a:pPr marL="0" indent="0">
              <a:buNone/>
            </a:pPr>
            <a:endParaRPr lang="de-DE" dirty="0"/>
          </a:p>
          <a:p>
            <a:pPr marL="0" indent="0">
              <a:buNone/>
            </a:pPr>
            <a:endParaRPr lang="de-DE" dirty="0"/>
          </a:p>
        </p:txBody>
      </p:sp>
      <p:pic>
        <p:nvPicPr>
          <p:cNvPr id="5" name="Grafik 4">
            <a:extLst>
              <a:ext uri="{FF2B5EF4-FFF2-40B4-BE49-F238E27FC236}">
                <a16:creationId xmlns:a16="http://schemas.microsoft.com/office/drawing/2014/main" id="{E4C46B11-4DD7-4230-B8EE-D52405EA13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5956" y="-1"/>
            <a:ext cx="7906043" cy="6858001"/>
          </a:xfrm>
          <a:prstGeom prst="rect">
            <a:avLst/>
          </a:prstGeom>
        </p:spPr>
      </p:pic>
    </p:spTree>
    <p:extLst>
      <p:ext uri="{BB962C8B-B14F-4D97-AF65-F5344CB8AC3E}">
        <p14:creationId xmlns:p14="http://schemas.microsoft.com/office/powerpoint/2010/main" val="1936937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76D99D3-FE8E-4C6F-8D0E-BCFAC5B287AA}"/>
              </a:ext>
            </a:extLst>
          </p:cNvPr>
          <p:cNvSpPr/>
          <p:nvPr/>
        </p:nvSpPr>
        <p:spPr>
          <a:xfrm>
            <a:off x="450575" y="296879"/>
            <a:ext cx="6096000" cy="5324535"/>
          </a:xfrm>
          <a:prstGeom prst="rect">
            <a:avLst/>
          </a:prstGeom>
        </p:spPr>
        <p:txBody>
          <a:bodyPr>
            <a:spAutoFit/>
          </a:bodyPr>
          <a:lstStyle/>
          <a:p>
            <a:r>
              <a:rPr lang="de-DE" sz="2000" b="1" dirty="0"/>
              <a:t>Aus dem Apostolischen Glaubensbekenntnis</a:t>
            </a:r>
          </a:p>
          <a:p>
            <a:r>
              <a:rPr lang="de-DE" sz="2000" b="1" dirty="0"/>
              <a:t> </a:t>
            </a:r>
          </a:p>
          <a:p>
            <a:r>
              <a:rPr lang="de-DE" sz="2000" dirty="0"/>
              <a:t>Ich glaube</a:t>
            </a:r>
          </a:p>
          <a:p>
            <a:r>
              <a:rPr lang="de-DE" sz="2000" dirty="0"/>
              <a:t>…</a:t>
            </a:r>
          </a:p>
          <a:p>
            <a:r>
              <a:rPr lang="de-DE" sz="2000" b="1" dirty="0"/>
              <a:t>an Jesus Christus, seinen eingeborenen Sohn, unsern Herrn,</a:t>
            </a:r>
          </a:p>
          <a:p>
            <a:r>
              <a:rPr lang="de-DE" sz="2000" b="1" dirty="0"/>
              <a:t>empfangen durch den Heiligen Geist,</a:t>
            </a:r>
          </a:p>
          <a:p>
            <a:r>
              <a:rPr lang="de-DE" sz="2000" b="1" dirty="0"/>
              <a:t>geboren von der Jungfrau Maria, </a:t>
            </a:r>
          </a:p>
          <a:p>
            <a:r>
              <a:rPr lang="de-DE" sz="2000" b="1" dirty="0"/>
              <a:t>gelitten unter Pontius Pilatus,</a:t>
            </a:r>
          </a:p>
          <a:p>
            <a:r>
              <a:rPr lang="de-DE" sz="2000" b="1" dirty="0"/>
              <a:t>gekreuzigt, gestorben und begraben, hinabgestiegen in das Reich des Todes, </a:t>
            </a:r>
          </a:p>
          <a:p>
            <a:r>
              <a:rPr lang="de-DE" sz="2000" b="1" dirty="0"/>
              <a:t>am dritten Tage auferstanden von den Toten,  aufgefahren in den Himmel;</a:t>
            </a:r>
          </a:p>
          <a:p>
            <a:r>
              <a:rPr lang="de-DE" sz="2000" b="1" dirty="0"/>
              <a:t>er sitzt zur Rechten Gottes, des allmächtigen Vaters; </a:t>
            </a:r>
          </a:p>
          <a:p>
            <a:r>
              <a:rPr lang="de-DE" sz="2000" b="1" dirty="0"/>
              <a:t>von dort wird er kommen, </a:t>
            </a:r>
          </a:p>
          <a:p>
            <a:r>
              <a:rPr lang="de-DE" sz="2000" b="1" dirty="0"/>
              <a:t>zu richten die Lebenden und die Toten. </a:t>
            </a:r>
          </a:p>
          <a:p>
            <a:r>
              <a:rPr lang="de-DE" sz="2000" b="1" dirty="0">
                <a:solidFill>
                  <a:srgbClr val="990099"/>
                </a:solidFill>
              </a:rPr>
              <a:t>…</a:t>
            </a:r>
          </a:p>
        </p:txBody>
      </p:sp>
      <p:pic>
        <p:nvPicPr>
          <p:cNvPr id="3" name="Grafik 2">
            <a:extLst>
              <a:ext uri="{FF2B5EF4-FFF2-40B4-BE49-F238E27FC236}">
                <a16:creationId xmlns:a16="http://schemas.microsoft.com/office/drawing/2014/main" id="{0579E9A5-DA04-45F8-9C7D-70008DD5DF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6575" y="182880"/>
            <a:ext cx="5575718" cy="6386732"/>
          </a:xfrm>
          <a:prstGeom prst="rect">
            <a:avLst/>
          </a:prstGeom>
        </p:spPr>
      </p:pic>
    </p:spTree>
    <p:extLst>
      <p:ext uri="{BB962C8B-B14F-4D97-AF65-F5344CB8AC3E}">
        <p14:creationId xmlns:p14="http://schemas.microsoft.com/office/powerpoint/2010/main" val="768141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1000"/>
                                        <p:tgtEl>
                                          <p:spTgt spid="4">
                                            <p:txEl>
                                              <p:pRg st="4" end="4"/>
                                            </p:txEl>
                                          </p:spTgt>
                                        </p:tgtEl>
                                      </p:cBhvr>
                                    </p:animEffect>
                                    <p:anim calcmode="lin" valueType="num">
                                      <p:cBhvr>
                                        <p:cTn id="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fade">
                                      <p:cBhvr>
                                        <p:cTn id="14" dur="1000"/>
                                        <p:tgtEl>
                                          <p:spTgt spid="4">
                                            <p:txEl>
                                              <p:pRg st="5" end="5"/>
                                            </p:txEl>
                                          </p:spTgt>
                                        </p:tgtEl>
                                      </p:cBhvr>
                                    </p:animEffect>
                                    <p:anim calcmode="lin" valueType="num">
                                      <p:cBhvr>
                                        <p:cTn id="1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1000"/>
                                        <p:tgtEl>
                                          <p:spTgt spid="4">
                                            <p:txEl>
                                              <p:pRg st="6" end="6"/>
                                            </p:txEl>
                                          </p:spTgt>
                                        </p:tgtEl>
                                      </p:cBhvr>
                                    </p:animEffect>
                                    <p:anim calcmode="lin" valueType="num">
                                      <p:cBhvr>
                                        <p:cTn id="2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fade">
                                      <p:cBhvr>
                                        <p:cTn id="31" dur="1000"/>
                                        <p:tgtEl>
                                          <p:spTgt spid="4">
                                            <p:txEl>
                                              <p:pRg st="8" end="8"/>
                                            </p:txEl>
                                          </p:spTgt>
                                        </p:tgtEl>
                                      </p:cBhvr>
                                    </p:animEffect>
                                    <p:anim calcmode="lin" valueType="num">
                                      <p:cBhvr>
                                        <p:cTn id="32"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8" end="8"/>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xEl>
                                              <p:pRg st="9" end="9"/>
                                            </p:txEl>
                                          </p:spTgt>
                                        </p:tgtEl>
                                        <p:attrNameLst>
                                          <p:attrName>style.visibility</p:attrName>
                                        </p:attrNameLst>
                                      </p:cBhvr>
                                      <p:to>
                                        <p:strVal val="visible"/>
                                      </p:to>
                                    </p:set>
                                    <p:animEffect transition="in" filter="fade">
                                      <p:cBhvr>
                                        <p:cTn id="36" dur="1000"/>
                                        <p:tgtEl>
                                          <p:spTgt spid="4">
                                            <p:txEl>
                                              <p:pRg st="9" end="9"/>
                                            </p:txEl>
                                          </p:spTgt>
                                        </p:tgtEl>
                                      </p:cBhvr>
                                    </p:animEffect>
                                    <p:anim calcmode="lin" valueType="num">
                                      <p:cBhvr>
                                        <p:cTn id="37"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1000"/>
                                        <p:tgtEl>
                                          <p:spTgt spid="4">
                                            <p:txEl>
                                              <p:pRg st="10" end="10"/>
                                            </p:txEl>
                                          </p:spTgt>
                                        </p:tgtEl>
                                      </p:cBhvr>
                                    </p:animEffect>
                                    <p:anim calcmode="lin" valueType="num">
                                      <p:cBhvr>
                                        <p:cTn id="4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45"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
                                            <p:txEl>
                                              <p:pRg st="11" end="11"/>
                                            </p:txEl>
                                          </p:spTgt>
                                        </p:tgtEl>
                                        <p:attrNameLst>
                                          <p:attrName>style.visibility</p:attrName>
                                        </p:attrNameLst>
                                      </p:cBhvr>
                                      <p:to>
                                        <p:strVal val="visible"/>
                                      </p:to>
                                    </p:set>
                                    <p:animEffect transition="in" filter="fade">
                                      <p:cBhvr>
                                        <p:cTn id="48" dur="1000"/>
                                        <p:tgtEl>
                                          <p:spTgt spid="4">
                                            <p:txEl>
                                              <p:pRg st="11" end="11"/>
                                            </p:txEl>
                                          </p:spTgt>
                                        </p:tgtEl>
                                      </p:cBhvr>
                                    </p:animEffect>
                                    <p:anim calcmode="lin" valueType="num">
                                      <p:cBhvr>
                                        <p:cTn id="49"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
                                            <p:txEl>
                                              <p:pRg st="12" end="12"/>
                                            </p:txEl>
                                          </p:spTgt>
                                        </p:tgtEl>
                                        <p:attrNameLst>
                                          <p:attrName>style.visibility</p:attrName>
                                        </p:attrNameLst>
                                      </p:cBhvr>
                                      <p:to>
                                        <p:strVal val="visible"/>
                                      </p:to>
                                    </p:set>
                                    <p:animEffect transition="in" filter="fade">
                                      <p:cBhvr>
                                        <p:cTn id="53" dur="1000"/>
                                        <p:tgtEl>
                                          <p:spTgt spid="4">
                                            <p:txEl>
                                              <p:pRg st="12" end="12"/>
                                            </p:txEl>
                                          </p:spTgt>
                                        </p:tgtEl>
                                      </p:cBhvr>
                                    </p:animEffect>
                                    <p:anim calcmode="lin" valueType="num">
                                      <p:cBhvr>
                                        <p:cTn id="54"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55" dur="1000" fill="hold"/>
                                        <p:tgtEl>
                                          <p:spTgt spid="4">
                                            <p:txEl>
                                              <p:pRg st="12" end="12"/>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
                                            <p:txEl>
                                              <p:pRg st="13" end="13"/>
                                            </p:txEl>
                                          </p:spTgt>
                                        </p:tgtEl>
                                        <p:attrNameLst>
                                          <p:attrName>style.visibility</p:attrName>
                                        </p:attrNameLst>
                                      </p:cBhvr>
                                      <p:to>
                                        <p:strVal val="visible"/>
                                      </p:to>
                                    </p:set>
                                    <p:animEffect transition="in" filter="fade">
                                      <p:cBhvr>
                                        <p:cTn id="58" dur="1000"/>
                                        <p:tgtEl>
                                          <p:spTgt spid="4">
                                            <p:txEl>
                                              <p:pRg st="13" end="13"/>
                                            </p:txEl>
                                          </p:spTgt>
                                        </p:tgtEl>
                                      </p:cBhvr>
                                    </p:animEffect>
                                    <p:anim calcmode="lin" valueType="num">
                                      <p:cBhvr>
                                        <p:cTn id="59" dur="1000" fill="hold"/>
                                        <p:tgtEl>
                                          <p:spTgt spid="4">
                                            <p:txEl>
                                              <p:pRg st="13" end="13"/>
                                            </p:txEl>
                                          </p:spTgt>
                                        </p:tgtEl>
                                        <p:attrNameLst>
                                          <p:attrName>ppt_x</p:attrName>
                                        </p:attrNameLst>
                                      </p:cBhvr>
                                      <p:tavLst>
                                        <p:tav tm="0">
                                          <p:val>
                                            <p:strVal val="#ppt_x"/>
                                          </p:val>
                                        </p:tav>
                                        <p:tav tm="100000">
                                          <p:val>
                                            <p:strVal val="#ppt_x"/>
                                          </p:val>
                                        </p:tav>
                                      </p:tavLst>
                                    </p:anim>
                                    <p:anim calcmode="lin" valueType="num">
                                      <p:cBhvr>
                                        <p:cTn id="60" dur="1000" fill="hold"/>
                                        <p:tgtEl>
                                          <p:spTgt spid="4">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47C70B-5644-4429-9B05-5B98A2E25A43}"/>
              </a:ext>
            </a:extLst>
          </p:cNvPr>
          <p:cNvSpPr>
            <a:spLocks noGrp="1"/>
          </p:cNvSpPr>
          <p:nvPr>
            <p:ph type="title"/>
          </p:nvPr>
        </p:nvSpPr>
        <p:spPr/>
        <p:txBody>
          <a:bodyPr/>
          <a:lstStyle/>
          <a:p>
            <a:r>
              <a:rPr lang="de-DE" b="1" dirty="0">
                <a:solidFill>
                  <a:srgbClr val="990099"/>
                </a:solidFill>
              </a:rPr>
              <a:t>Credo, Wunder, Theologie,…</a:t>
            </a:r>
          </a:p>
        </p:txBody>
      </p:sp>
      <p:sp>
        <p:nvSpPr>
          <p:cNvPr id="3" name="Inhaltsplatzhalter 2">
            <a:extLst>
              <a:ext uri="{FF2B5EF4-FFF2-40B4-BE49-F238E27FC236}">
                <a16:creationId xmlns:a16="http://schemas.microsoft.com/office/drawing/2014/main" id="{4DB70AFA-D158-41D6-B076-FB1B3CAAFD32}"/>
              </a:ext>
            </a:extLst>
          </p:cNvPr>
          <p:cNvSpPr>
            <a:spLocks noGrp="1"/>
          </p:cNvSpPr>
          <p:nvPr>
            <p:ph idx="1"/>
          </p:nvPr>
        </p:nvSpPr>
        <p:spPr/>
        <p:txBody>
          <a:bodyPr>
            <a:normAutofit/>
          </a:bodyPr>
          <a:lstStyle/>
          <a:p>
            <a:pPr marL="0" indent="0" algn="ctr">
              <a:buNone/>
            </a:pPr>
            <a:endParaRPr lang="de-DE" dirty="0"/>
          </a:p>
          <a:p>
            <a:pPr marL="0" indent="0" algn="ctr">
              <a:buNone/>
            </a:pPr>
            <a:endParaRPr lang="de-DE" dirty="0"/>
          </a:p>
          <a:p>
            <a:pPr marL="0" indent="0" algn="ctr">
              <a:buNone/>
            </a:pPr>
            <a:r>
              <a:rPr lang="de-DE" dirty="0"/>
              <a:t>Wenn das stimmt mit der </a:t>
            </a:r>
            <a:r>
              <a:rPr lang="de-DE" b="1" dirty="0"/>
              <a:t>Auferstehung </a:t>
            </a:r>
            <a:r>
              <a:rPr lang="de-DE" dirty="0"/>
              <a:t>und Gott </a:t>
            </a:r>
          </a:p>
          <a:p>
            <a:pPr marL="0" indent="0" algn="ctr">
              <a:buNone/>
            </a:pPr>
            <a:r>
              <a:rPr lang="de-DE" dirty="0"/>
              <a:t>in die Naturgesetze eingreifen kann, </a:t>
            </a:r>
          </a:p>
          <a:p>
            <a:pPr marL="0" indent="0" algn="ctr">
              <a:buNone/>
            </a:pPr>
            <a:r>
              <a:rPr lang="de-DE" dirty="0"/>
              <a:t>kann man dann auch an die </a:t>
            </a:r>
            <a:r>
              <a:rPr lang="de-DE" b="1" dirty="0"/>
              <a:t>Jungfrauengeburt</a:t>
            </a:r>
            <a:r>
              <a:rPr lang="de-DE" dirty="0"/>
              <a:t> glauben?</a:t>
            </a:r>
          </a:p>
          <a:p>
            <a:pPr marL="0" indent="0" algn="ctr">
              <a:buNone/>
            </a:pPr>
            <a:r>
              <a:rPr lang="de-DE" dirty="0"/>
              <a:t>Bei welchem biblischen Ereignis fängt der Glaube an Wunder an?</a:t>
            </a:r>
          </a:p>
          <a:p>
            <a:pPr marL="0" indent="0" algn="ctr">
              <a:buNone/>
            </a:pPr>
            <a:r>
              <a:rPr lang="de-DE" dirty="0"/>
              <a:t>Was kann man da dem gebildeten Menschen zumuten?</a:t>
            </a:r>
          </a:p>
          <a:p>
            <a:pPr marL="0" indent="0" algn="ctr">
              <a:buNone/>
            </a:pPr>
            <a:r>
              <a:rPr lang="de-DE" b="1" dirty="0">
                <a:solidFill>
                  <a:srgbClr val="990099"/>
                </a:solidFill>
              </a:rPr>
              <a:t>Was sagt die Theologie und die Lehre der EKD?</a:t>
            </a:r>
          </a:p>
        </p:txBody>
      </p:sp>
    </p:spTree>
    <p:extLst>
      <p:ext uri="{BB962C8B-B14F-4D97-AF65-F5344CB8AC3E}">
        <p14:creationId xmlns:p14="http://schemas.microsoft.com/office/powerpoint/2010/main" val="28639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kument" ma:contentTypeID="0x0101008E776720A132164A9C7952DEBA1533DB" ma:contentTypeVersion="1" ma:contentTypeDescription="Ein neues Dokument erstellen." ma:contentTypeScope="" ma:versionID="814572ee4e4e6c9d7244e8392e5dc85f">
  <xsd:schema xmlns:xsd="http://www.w3.org/2001/XMLSchema" xmlns:xs="http://www.w3.org/2001/XMLSchema" xmlns:p="http://schemas.microsoft.com/office/2006/metadata/properties" xmlns:ns1="http://schemas.microsoft.com/sharepoint/v3" xmlns:ns2="49dba519-dfa3-43e0-9cb3-83f4fce6e253" targetNamespace="http://schemas.microsoft.com/office/2006/metadata/properties" ma:root="true" ma:fieldsID="a0c804a09e734c8f35bb439a0234340b" ns1:_="" ns2:_="">
    <xsd:import namespace="http://schemas.microsoft.com/sharepoint/v3"/>
    <xsd:import namespace="49dba519-dfa3-43e0-9cb3-83f4fce6e253"/>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internalName="PublishingStartDate">
      <xsd:simpleType>
        <xsd:restriction base="dms:Unknown"/>
      </xsd:simpleType>
    </xsd:element>
    <xsd:element name="PublishingExpirationDate" ma:index="9" nillable="true" ma:displayName="Geplantes Enddatum"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9dba519-dfa3-43e0-9cb3-83f4fce6e253" elementFormDefault="qualified">
    <xsd:import namespace="http://schemas.microsoft.com/office/2006/documentManagement/types"/>
    <xsd:import namespace="http://schemas.microsoft.com/office/infopath/2007/PartnerControls"/>
    <xsd:element name="_dlc_DocId" ma:index="10" nillable="true" ma:displayName="Wert der Dokument-ID" ma:description="Der Wert der diesem Element zugewiesenen Dokument-ID." ma:internalName="_dlc_DocId" ma:readOnly="true">
      <xsd:simpleType>
        <xsd:restriction base="dms:Text"/>
      </xsd:simpleType>
    </xsd:element>
    <xsd:element name="_dlc_DocIdUrl" ma:index="11"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9dba519-dfa3-43e0-9cb3-83f4fce6e253">FQENHAJUXFP4-1382147635-6073</_dlc_DocId>
    <_dlc_DocIdUrl xmlns="49dba519-dfa3-43e0-9cb3-83f4fce6e253">
      <Url>http://intranet/bereiche/RPI/RPI_Mainz/_layouts/15/DocIdRedir.aspx?ID=FQENHAJUXFP4-1382147635-6073</Url>
      <Description>FQENHAJUXFP4-1382147635-6073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E6F0A9-2FE0-4CFF-8160-551AB9BCE83F}">
  <ds:schemaRefs>
    <ds:schemaRef ds:uri="http://schemas.microsoft.com/sharepoint/events"/>
  </ds:schemaRefs>
</ds:datastoreItem>
</file>

<file path=customXml/itemProps2.xml><?xml version="1.0" encoding="utf-8"?>
<ds:datastoreItem xmlns:ds="http://schemas.openxmlformats.org/officeDocument/2006/customXml" ds:itemID="{1EA9BA3B-4CDA-4F2C-9801-AED1023A14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dba519-dfa3-43e0-9cb3-83f4fce6e2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66F775-771A-4D4D-807F-856522C6DBE0}">
  <ds:schemaRefs>
    <ds:schemaRef ds:uri="http://schemas.microsoft.com/sharepoint/v3"/>
    <ds:schemaRef ds:uri="http://schemas.microsoft.com/office/2006/documentManagement/types"/>
    <ds:schemaRef ds:uri="http://purl.org/dc/terms/"/>
    <ds:schemaRef ds:uri="http://schemas.openxmlformats.org/package/2006/metadata/core-properties"/>
    <ds:schemaRef ds:uri="http://purl.org/dc/dcmitype/"/>
    <ds:schemaRef ds:uri="49dba519-dfa3-43e0-9cb3-83f4fce6e253"/>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4.xml><?xml version="1.0" encoding="utf-8"?>
<ds:datastoreItem xmlns:ds="http://schemas.openxmlformats.org/officeDocument/2006/customXml" ds:itemID="{22816DA8-D333-48F1-80BB-E5A3F76D9E0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2486</Words>
  <Application>Microsoft Office PowerPoint</Application>
  <PresentationFormat>Breitbild</PresentationFormat>
  <Paragraphs>389</Paragraphs>
  <Slides>54</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54</vt:i4>
      </vt:variant>
    </vt:vector>
  </HeadingPairs>
  <TitlesOfParts>
    <vt:vector size="62" baseType="lpstr">
      <vt:lpstr>Arial</vt:lpstr>
      <vt:lpstr>Bradley Hand ITC</vt:lpstr>
      <vt:lpstr>Calibri</vt:lpstr>
      <vt:lpstr>Calibri Light</vt:lpstr>
      <vt:lpstr>Cambria</vt:lpstr>
      <vt:lpstr>Times New Roman</vt:lpstr>
      <vt:lpstr>Wingdings</vt:lpstr>
      <vt:lpstr>Office Theme</vt:lpstr>
      <vt:lpstr>PowerPoint-Präsentation</vt:lpstr>
      <vt:lpstr>Advent</vt:lpstr>
      <vt:lpstr>Religionspädagogische Vorüberlegungen</vt:lpstr>
      <vt:lpstr>Wunder</vt:lpstr>
      <vt:lpstr>Engel, Jungfrauengeburt,  Wunder, Auferstehung,…</vt:lpstr>
      <vt:lpstr>Wunder</vt:lpstr>
      <vt:lpstr>Wunder</vt:lpstr>
      <vt:lpstr>PowerPoint-Präsentation</vt:lpstr>
      <vt:lpstr>Credo, Wunder, Theologie,…</vt:lpstr>
      <vt:lpstr>Credo und Bildung?</vt:lpstr>
      <vt:lpstr>Was lehrt aktuell die EKD ?</vt:lpstr>
      <vt:lpstr>Was lehrt aktuell die EKD ?</vt:lpstr>
      <vt:lpstr>Jungfrauengeburt</vt:lpstr>
      <vt:lpstr>Der Bildungsauftrag in einem kompetenzorientierten RU</vt:lpstr>
      <vt:lpstr>Fachdidaktische Impulse</vt:lpstr>
      <vt:lpstr>Was ich über Engel sage,…</vt:lpstr>
      <vt:lpstr>Engel sind für mich,…</vt:lpstr>
      <vt:lpstr>Was die Bibel über Engel sagt,…</vt:lpstr>
      <vt:lpstr>Engel auf der Himmelsleiter zwischen Himmel und Erde</vt:lpstr>
      <vt:lpstr>Engel</vt:lpstr>
      <vt:lpstr>Verschiedene Engel, verschiedene Aufgaben</vt:lpstr>
      <vt:lpstr>Sänger siehe Lukas 2</vt:lpstr>
      <vt:lpstr>Kämpfer Daniel 10,13</vt:lpstr>
      <vt:lpstr>Botschafter siehe Lukas 1 </vt:lpstr>
      <vt:lpstr>  Gottes Diener im Himmel z.B. Darbringer der Gebete der Heiligen siehe Offenbarung 8</vt:lpstr>
      <vt:lpstr>Schutz-engel siehe Matt.18 10-11</vt:lpstr>
      <vt:lpstr>Engellieder in der Liturgie der Kirche</vt:lpstr>
      <vt:lpstr> Und dann gibt es noch die Seraphim </vt:lpstr>
      <vt:lpstr>PowerPoint-Präsentation</vt:lpstr>
      <vt:lpstr>Cherubim</vt:lpstr>
      <vt:lpstr>Genesis 3 24 Er vertrieb den Menschen und ließ östlich vom Garten Eden die Kerubim wohnen und das lodernde Flammenschwert, damit sie den Weg zum Baum des Lebens bewachten.</vt:lpstr>
      <vt:lpstr>Lobt Gott, ihr Christen alle gleich  1) Lobt Gott, ihr Christen alle gleich, in seinem höchsten Thron, der heut schließt auf sein Himmelreich und schenkt uns seinen Sohn, und schenkt uns seinen Sohn.  </vt:lpstr>
      <vt:lpstr>PowerPoint-Präsentation</vt:lpstr>
      <vt:lpstr>Gloria</vt:lpstr>
      <vt:lpstr>Fachdidaktische Impulse</vt:lpstr>
      <vt:lpstr>PowerPoint-Präsentation</vt:lpstr>
      <vt:lpstr>PowerPoint-Präsentation</vt:lpstr>
      <vt:lpstr>Engel singen Jubellieder</vt:lpstr>
      <vt:lpstr>Die Menschen im Dunkeln sehen ein helles Licht. </vt:lpstr>
      <vt:lpstr>An Weinachten feiern und besingen Christen die Geburt des Retters:</vt:lpstr>
      <vt:lpstr>An Weinachten feiern und besingen Christen die Geburt des Retters:</vt:lpstr>
      <vt:lpstr>PowerPoint-Präsentation</vt:lpstr>
      <vt:lpstr>Beschreibe, was du siehst!  </vt:lpstr>
      <vt:lpstr>PowerPoint-Präsentation</vt:lpstr>
      <vt:lpstr>PowerPoint-Präsentation</vt:lpstr>
      <vt:lpstr>PowerPoint-Präsentation</vt:lpstr>
      <vt:lpstr>PowerPoint-Präsentation</vt:lpstr>
      <vt:lpstr>Engel malen</vt:lpstr>
      <vt:lpstr>PowerPoint-Präsentation</vt:lpstr>
      <vt:lpstr>PowerPoint-Präsentation</vt:lpstr>
      <vt:lpstr>PowerPoint-Präsentation</vt:lpstr>
      <vt:lpstr>Engelbibelstellen aus Advents- und Weihnachtstexten:</vt:lpstr>
      <vt:lpstr>Andere Engelbibelstellen: </vt:lpstr>
      <vt:lpstr>Engel im Koran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Gärtner, Susanne</dc:creator>
  <cp:lastModifiedBy>Augustyn, Gunhild</cp:lastModifiedBy>
  <cp:revision>136</cp:revision>
  <dcterms:created xsi:type="dcterms:W3CDTF">2020-11-19T16:03:23Z</dcterms:created>
  <dcterms:modified xsi:type="dcterms:W3CDTF">2020-12-08T13:15:07Z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0x0101008E776720A132164A9C7952DEBA1533DB</vt:lpwstr>
  </property>
  <property fmtid="{D5CDD505-2E9C-101B-9397-08002B2CF9AE}" pid="3" name="_dlc_DocIdItemGuid">
    <vt:lpwstr>d7598d22-e10b-4661-890f-a9f138fd2ebd</vt:lpwstr>
  </property>
</Properties>
</file>