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84" r:id="rId1"/>
  </p:sldMasterIdLst>
  <p:sldIdLst>
    <p:sldId id="256" r:id="rId2"/>
    <p:sldId id="288" r:id="rId3"/>
    <p:sldId id="278" r:id="rId4"/>
    <p:sldId id="279" r:id="rId5"/>
    <p:sldId id="280" r:id="rId6"/>
    <p:sldId id="291" r:id="rId7"/>
    <p:sldId id="281" r:id="rId8"/>
    <p:sldId id="282" r:id="rId9"/>
    <p:sldId id="290" r:id="rId10"/>
    <p:sldId id="285" r:id="rId11"/>
    <p:sldId id="287" r:id="rId12"/>
    <p:sldId id="286" r:id="rId13"/>
    <p:sldId id="293" r:id="rId14"/>
    <p:sldId id="258" r:id="rId15"/>
    <p:sldId id="257" r:id="rId16"/>
    <p:sldId id="289" r:id="rId17"/>
    <p:sldId id="283" r:id="rId18"/>
    <p:sldId id="260" r:id="rId19"/>
    <p:sldId id="294" r:id="rId20"/>
    <p:sldId id="262" r:id="rId21"/>
    <p:sldId id="263" r:id="rId22"/>
    <p:sldId id="303" r:id="rId23"/>
    <p:sldId id="300" r:id="rId24"/>
    <p:sldId id="266" r:id="rId25"/>
    <p:sldId id="295" r:id="rId26"/>
    <p:sldId id="267" r:id="rId27"/>
    <p:sldId id="271" r:id="rId28"/>
    <p:sldId id="265" r:id="rId29"/>
    <p:sldId id="268" r:id="rId30"/>
    <p:sldId id="273" r:id="rId31"/>
    <p:sldId id="269" r:id="rId32"/>
    <p:sldId id="264" r:id="rId33"/>
    <p:sldId id="270" r:id="rId34"/>
    <p:sldId id="302" r:id="rId35"/>
    <p:sldId id="296" r:id="rId36"/>
    <p:sldId id="298" r:id="rId37"/>
    <p:sldId id="275" r:id="rId38"/>
    <p:sldId id="277" r:id="rId39"/>
    <p:sldId id="276" r:id="rId40"/>
    <p:sldId id="299" r:id="rId4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99"/>
    <a:srgbClr val="993366"/>
    <a:srgbClr val="E8ED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32" autoAdjust="0"/>
    <p:restoredTop sz="94660"/>
  </p:normalViewPr>
  <p:slideViewPr>
    <p:cSldViewPr snapToGrid="0">
      <p:cViewPr varScale="1">
        <p:scale>
          <a:sx n="86" d="100"/>
          <a:sy n="86" d="100"/>
        </p:scale>
        <p:origin x="60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47" Type="http://schemas.openxmlformats.org/officeDocument/2006/relationships/customXml" Target="../customXml/item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48" Type="http://schemas.openxmlformats.org/officeDocument/2006/relationships/customXml" Target="../customXml/item3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ustomXml" Target="../customXml/item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062E1-D8D9-4CF8-B2D9-642BD74EBBBC}" type="datetimeFigureOut">
              <a:rPr lang="de-DE" smtClean="0"/>
              <a:t>09.11.2022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9EF4B-F345-4921-B8C9-FBDC765662B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8394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062E1-D8D9-4CF8-B2D9-642BD74EBBBC}" type="datetimeFigureOut">
              <a:rPr lang="de-DE" smtClean="0"/>
              <a:t>09.11.2022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9EF4B-F345-4921-B8C9-FBDC765662B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810409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062E1-D8D9-4CF8-B2D9-642BD74EBBBC}" type="datetimeFigureOut">
              <a:rPr lang="de-DE" smtClean="0"/>
              <a:t>09.11.2022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9EF4B-F345-4921-B8C9-FBDC765662B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87292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062E1-D8D9-4CF8-B2D9-642BD74EBBBC}" type="datetimeFigureOut">
              <a:rPr lang="de-DE" smtClean="0"/>
              <a:t>09.11.2022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9EF4B-F345-4921-B8C9-FBDC765662B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591838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062E1-D8D9-4CF8-B2D9-642BD74EBBBC}" type="datetimeFigureOut">
              <a:rPr lang="de-DE" smtClean="0"/>
              <a:t>09.11.2022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9EF4B-F345-4921-B8C9-FBDC765662B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16789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062E1-D8D9-4CF8-B2D9-642BD74EBBBC}" type="datetimeFigureOut">
              <a:rPr lang="de-DE" smtClean="0"/>
              <a:t>09.11.2022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9EF4B-F345-4921-B8C9-FBDC765662B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7153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062E1-D8D9-4CF8-B2D9-642BD74EBBBC}" type="datetimeFigureOut">
              <a:rPr lang="de-DE" smtClean="0"/>
              <a:t>09.11.2022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9EF4B-F345-4921-B8C9-FBDC765662B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80471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062E1-D8D9-4CF8-B2D9-642BD74EBBBC}" type="datetimeFigureOut">
              <a:rPr lang="de-DE" smtClean="0"/>
              <a:t>09.11.2022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9EF4B-F345-4921-B8C9-FBDC765662B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39948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062E1-D8D9-4CF8-B2D9-642BD74EBBBC}" type="datetimeFigureOut">
              <a:rPr lang="de-DE" smtClean="0"/>
              <a:t>09.11.2022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9EF4B-F345-4921-B8C9-FBDC765662B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99692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062E1-D8D9-4CF8-B2D9-642BD74EBBBC}" type="datetimeFigureOut">
              <a:rPr lang="de-DE" smtClean="0"/>
              <a:t>09.11.2022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9EF4B-F345-4921-B8C9-FBDC765662B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93222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062E1-D8D9-4CF8-B2D9-642BD74EBBBC}" type="datetimeFigureOut">
              <a:rPr lang="de-DE" smtClean="0"/>
              <a:t>09.11.2022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9EF4B-F345-4921-B8C9-FBDC765662B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26712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D062E1-D8D9-4CF8-B2D9-642BD74EBBBC}" type="datetimeFigureOut">
              <a:rPr lang="de-DE" smtClean="0"/>
              <a:t>09.11.2022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D9EF4B-F345-4921-B8C9-FBDC765662B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69798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7.png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mikula-kurt.net/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CD09D8-2164-48A4-84F0-56F82FD406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226366" y="0"/>
            <a:ext cx="9144000" cy="2387600"/>
          </a:xfrm>
        </p:spPr>
        <p:txBody>
          <a:bodyPr>
            <a:normAutofit/>
          </a:bodyPr>
          <a:lstStyle/>
          <a:p>
            <a:r>
              <a:rPr lang="de-DE" b="1" dirty="0"/>
              <a:t>Advent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BB17774-6F46-4291-8BF4-0511C9216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4070" y="3097071"/>
            <a:ext cx="3578087" cy="3030774"/>
          </a:xfrm>
        </p:spPr>
        <p:txBody>
          <a:bodyPr>
            <a:normAutofit/>
          </a:bodyPr>
          <a:lstStyle/>
          <a:p>
            <a:r>
              <a:rPr lang="de-DE" b="1" dirty="0"/>
              <a:t>Modul I</a:t>
            </a:r>
          </a:p>
          <a:p>
            <a:r>
              <a:rPr lang="de-DE" b="1" dirty="0"/>
              <a:t>26.11.2020</a:t>
            </a:r>
          </a:p>
          <a:p>
            <a:endParaRPr lang="de-DE" b="1" dirty="0"/>
          </a:p>
          <a:p>
            <a:r>
              <a:rPr lang="de-DE" b="1" dirty="0"/>
              <a:t>Susanne Gärtner</a:t>
            </a:r>
          </a:p>
          <a:p>
            <a:r>
              <a:rPr lang="de-DE" b="1" dirty="0"/>
              <a:t>Studienleiterin</a:t>
            </a:r>
          </a:p>
          <a:p>
            <a:r>
              <a:rPr lang="de-DE" b="1" dirty="0"/>
              <a:t>RPI Mainz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B371E94-3AD4-47C9-AE6A-8FA43E572B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499" y="392620"/>
            <a:ext cx="6853712" cy="57352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057782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A1ADF02D-D125-4955-8B87-3C8C0DC17B9E}"/>
              </a:ext>
            </a:extLst>
          </p:cNvPr>
          <p:cNvSpPr/>
          <p:nvPr/>
        </p:nvSpPr>
        <p:spPr>
          <a:xfrm>
            <a:off x="6135757" y="982176"/>
            <a:ext cx="5155095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b="1" dirty="0">
                <a:latin typeface="Arial" panose="020B0604020202020204" pitchFamily="34" charset="0"/>
              </a:rPr>
              <a:t>Advent –</a:t>
            </a:r>
          </a:p>
          <a:p>
            <a:r>
              <a:rPr lang="de-DE" sz="2400" b="1" dirty="0">
                <a:latin typeface="Arial" panose="020B0604020202020204" pitchFamily="34" charset="0"/>
              </a:rPr>
              <a:t>Zeit der stillen Erwartung</a:t>
            </a:r>
          </a:p>
          <a:p>
            <a:endParaRPr lang="de-DE" sz="2400" dirty="0">
              <a:latin typeface="Arial" panose="020B0604020202020204" pitchFamily="34" charset="0"/>
            </a:endParaRPr>
          </a:p>
          <a:p>
            <a:r>
              <a:rPr lang="de-DE" sz="2400" dirty="0">
                <a:latin typeface="Arial" panose="020B0604020202020204" pitchFamily="34" charset="0"/>
              </a:rPr>
              <a:t>Entschleunigen,</a:t>
            </a:r>
          </a:p>
          <a:p>
            <a:r>
              <a:rPr lang="de-DE" sz="2400" dirty="0">
                <a:latin typeface="Arial" panose="020B0604020202020204" pitchFamily="34" charset="0"/>
              </a:rPr>
              <a:t>ruhiges Leben,</a:t>
            </a:r>
          </a:p>
          <a:p>
            <a:r>
              <a:rPr lang="de-DE" sz="2400" dirty="0">
                <a:latin typeface="Arial" panose="020B0604020202020204" pitchFamily="34" charset="0"/>
              </a:rPr>
              <a:t>gute Gewohnheiten.</a:t>
            </a:r>
          </a:p>
          <a:p>
            <a:r>
              <a:rPr lang="de-DE" sz="2400" dirty="0">
                <a:latin typeface="Arial" panose="020B0604020202020204" pitchFamily="34" charset="0"/>
              </a:rPr>
              <a:t>Die Texte unserer Vorfahren,</a:t>
            </a:r>
          </a:p>
          <a:p>
            <a:r>
              <a:rPr lang="de-DE" sz="2400" dirty="0">
                <a:latin typeface="Arial" panose="020B0604020202020204" pitchFamily="34" charset="0"/>
              </a:rPr>
              <a:t>das Licht der Kerzen, </a:t>
            </a:r>
          </a:p>
          <a:p>
            <a:r>
              <a:rPr lang="de-DE" sz="2400" dirty="0">
                <a:latin typeface="Arial" panose="020B0604020202020204" pitchFamily="34" charset="0"/>
              </a:rPr>
              <a:t>die Adventslieder. </a:t>
            </a:r>
          </a:p>
          <a:p>
            <a:r>
              <a:rPr lang="de-DE" sz="2400" dirty="0">
                <a:latin typeface="Arial" panose="020B0604020202020204" pitchFamily="34" charset="0"/>
              </a:rPr>
              <a:t>Wir brauchen all das,</a:t>
            </a:r>
          </a:p>
          <a:p>
            <a:r>
              <a:rPr lang="de-DE" sz="2400" dirty="0">
                <a:latin typeface="Arial" panose="020B0604020202020204" pitchFamily="34" charset="0"/>
              </a:rPr>
              <a:t>um adventlich leben zu lernen.</a:t>
            </a:r>
          </a:p>
        </p:txBody>
      </p:sp>
      <p:pic>
        <p:nvPicPr>
          <p:cNvPr id="5" name="Grafik 4" descr="Im Dunkeln, Kerze, Ali, Licht">
            <a:extLst>
              <a:ext uri="{FF2B5EF4-FFF2-40B4-BE49-F238E27FC236}">
                <a16:creationId xmlns:a16="http://schemas.microsoft.com/office/drawing/2014/main" id="{4FE87E3B-9B76-4ED5-83ED-190E1BAD690C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7672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835937DA">
            <a:hlinkClick r:id="" action="ppaction://media"/>
            <a:extLst>
              <a:ext uri="{FF2B5EF4-FFF2-40B4-BE49-F238E27FC236}">
                <a16:creationId xmlns:a16="http://schemas.microsoft.com/office/drawing/2014/main" id="{1A4E123A-330C-45CB-AEAA-9B914C2855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6712" y="6773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3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B747E9C5-3441-4811-8F1D-B44EC08D9FEC}"/>
              </a:ext>
            </a:extLst>
          </p:cNvPr>
          <p:cNvSpPr/>
          <p:nvPr/>
        </p:nvSpPr>
        <p:spPr>
          <a:xfrm>
            <a:off x="7010400" y="612844"/>
            <a:ext cx="471777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b="1" dirty="0">
                <a:latin typeface="Arial" panose="020B0604020202020204" pitchFamily="34" charset="0"/>
              </a:rPr>
              <a:t>Advent- Brauchtum</a:t>
            </a:r>
          </a:p>
          <a:p>
            <a:r>
              <a:rPr lang="de-DE" sz="2400" dirty="0">
                <a:latin typeface="Arial" panose="020B0604020202020204" pitchFamily="34" charset="0"/>
              </a:rPr>
              <a:t>Geheimnisse, </a:t>
            </a:r>
          </a:p>
          <a:p>
            <a:r>
              <a:rPr lang="de-DE" sz="2400" dirty="0">
                <a:latin typeface="Arial" panose="020B0604020202020204" pitchFamily="34" charset="0"/>
              </a:rPr>
              <a:t>Sehnsucht dem Wesentlichen,</a:t>
            </a:r>
          </a:p>
          <a:p>
            <a:r>
              <a:rPr lang="de-DE" sz="2400" dirty="0">
                <a:latin typeface="Arial" panose="020B0604020202020204" pitchFamily="34" charset="0"/>
              </a:rPr>
              <a:t>nach Licht, </a:t>
            </a:r>
          </a:p>
          <a:p>
            <a:r>
              <a:rPr lang="de-DE" sz="2400" dirty="0">
                <a:latin typeface="Arial" panose="020B0604020202020204" pitchFamily="34" charset="0"/>
              </a:rPr>
              <a:t>Wahrheit, </a:t>
            </a:r>
          </a:p>
          <a:p>
            <a:r>
              <a:rPr lang="de-DE" sz="2400" dirty="0">
                <a:latin typeface="Arial" panose="020B0604020202020204" pitchFamily="34" charset="0"/>
              </a:rPr>
              <a:t>Leben, </a:t>
            </a:r>
          </a:p>
          <a:p>
            <a:r>
              <a:rPr lang="de-DE" sz="2400" dirty="0">
                <a:latin typeface="Arial" panose="020B0604020202020204" pitchFamily="34" charset="0"/>
              </a:rPr>
              <a:t>Liebe, </a:t>
            </a:r>
          </a:p>
          <a:p>
            <a:r>
              <a:rPr lang="de-DE" sz="2400" dirty="0">
                <a:latin typeface="Arial" panose="020B0604020202020204" pitchFamily="34" charset="0"/>
              </a:rPr>
              <a:t>nach Gott.</a:t>
            </a:r>
          </a:p>
          <a:p>
            <a:r>
              <a:rPr lang="de-DE" sz="2400" dirty="0">
                <a:latin typeface="Arial" panose="020B0604020202020204" pitchFamily="34" charset="0"/>
              </a:rPr>
              <a:t>Zeit für die Ankunft des Herrn. </a:t>
            </a:r>
          </a:p>
          <a:p>
            <a:endParaRPr lang="de-DE" sz="2400" dirty="0">
              <a:latin typeface="Arial" panose="020B0604020202020204" pitchFamily="34" charset="0"/>
            </a:endParaRPr>
          </a:p>
          <a:p>
            <a:r>
              <a:rPr lang="de-DE" sz="2400" dirty="0">
                <a:latin typeface="Arial" panose="020B0604020202020204" pitchFamily="34" charset="0"/>
              </a:rPr>
              <a:t>Still beim Adventskranz sitzen und in das Licht der Kerzen schauen, </a:t>
            </a:r>
          </a:p>
          <a:p>
            <a:r>
              <a:rPr lang="de-DE" sz="2400" dirty="0">
                <a:latin typeface="Arial" panose="020B0604020202020204" pitchFamily="34" charset="0"/>
              </a:rPr>
              <a:t>lichtvolle Gedanken, </a:t>
            </a:r>
          </a:p>
          <a:p>
            <a:r>
              <a:rPr lang="de-DE" sz="2400" dirty="0">
                <a:latin typeface="Arial" panose="020B0604020202020204" pitchFamily="34" charset="0"/>
              </a:rPr>
              <a:t>Bedürftigen helfen. 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C7ECB80-AD06-4F5B-B12B-39DDB8DF60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78" y="0"/>
            <a:ext cx="6838122" cy="6858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171901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13FA31BD-1CC7-432B-976B-2887CA39769A}"/>
              </a:ext>
            </a:extLst>
          </p:cNvPr>
          <p:cNvSpPr/>
          <p:nvPr/>
        </p:nvSpPr>
        <p:spPr>
          <a:xfrm>
            <a:off x="6904382" y="117693"/>
            <a:ext cx="5072759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b="1" dirty="0">
                <a:latin typeface="Arial" panose="020B0604020202020204" pitchFamily="34" charset="0"/>
              </a:rPr>
              <a:t>Gottes Nähe</a:t>
            </a:r>
          </a:p>
          <a:p>
            <a:r>
              <a:rPr lang="de-DE" sz="2400" dirty="0">
                <a:latin typeface="Arial" panose="020B0604020202020204" pitchFamily="34" charset="0"/>
              </a:rPr>
              <a:t>spüren Kirchenraum </a:t>
            </a:r>
          </a:p>
          <a:p>
            <a:r>
              <a:rPr lang="de-DE" sz="2400" dirty="0">
                <a:latin typeface="Arial" panose="020B0604020202020204" pitchFamily="34" charset="0"/>
              </a:rPr>
              <a:t>beim Gottesdienst </a:t>
            </a:r>
          </a:p>
          <a:p>
            <a:r>
              <a:rPr lang="de-DE" sz="2400" dirty="0">
                <a:latin typeface="Arial" panose="020B0604020202020204" pitchFamily="34" charset="0"/>
              </a:rPr>
              <a:t>– oder Zuhause</a:t>
            </a:r>
          </a:p>
          <a:p>
            <a:r>
              <a:rPr lang="de-DE" sz="2400" dirty="0">
                <a:latin typeface="Arial" panose="020B0604020202020204" pitchFamily="34" charset="0"/>
              </a:rPr>
              <a:t>Kerze</a:t>
            </a:r>
          </a:p>
          <a:p>
            <a:r>
              <a:rPr lang="de-DE" sz="2400" dirty="0">
                <a:latin typeface="Arial" panose="020B0604020202020204" pitchFamily="34" charset="0"/>
              </a:rPr>
              <a:t>Bibeltext,</a:t>
            </a:r>
          </a:p>
          <a:p>
            <a:r>
              <a:rPr lang="de-DE" sz="2400" dirty="0">
                <a:latin typeface="Arial" panose="020B0604020202020204" pitchFamily="34" charset="0"/>
              </a:rPr>
              <a:t>Trost des</a:t>
            </a:r>
          </a:p>
          <a:p>
            <a:r>
              <a:rPr lang="de-DE" sz="2400" dirty="0">
                <a:latin typeface="Arial" panose="020B0604020202020204" pitchFamily="34" charset="0"/>
              </a:rPr>
              <a:t>Propheten Jesaja</a:t>
            </a:r>
          </a:p>
          <a:p>
            <a:r>
              <a:rPr lang="de-DE" sz="2400" dirty="0">
                <a:latin typeface="Arial" panose="020B0604020202020204" pitchFamily="34" charset="0"/>
              </a:rPr>
              <a:t>aufnehmen.</a:t>
            </a:r>
          </a:p>
          <a:p>
            <a:r>
              <a:rPr lang="de-DE" sz="2400" dirty="0">
                <a:latin typeface="Arial" panose="020B0604020202020204" pitchFamily="34" charset="0"/>
              </a:rPr>
              <a:t>Blick auf IHN</a:t>
            </a:r>
          </a:p>
          <a:p>
            <a:r>
              <a:rPr lang="de-DE" sz="2400" dirty="0">
                <a:latin typeface="Arial" panose="020B0604020202020204" pitchFamily="34" charset="0"/>
              </a:rPr>
              <a:t>im Alltag</a:t>
            </a:r>
          </a:p>
          <a:p>
            <a:r>
              <a:rPr lang="de-DE" sz="2400" dirty="0">
                <a:latin typeface="Arial" panose="020B0604020202020204" pitchFamily="34" charset="0"/>
              </a:rPr>
              <a:t>in dunklen Stunden</a:t>
            </a:r>
          </a:p>
          <a:p>
            <a:r>
              <a:rPr lang="de-DE" sz="2400" dirty="0">
                <a:latin typeface="Arial" panose="020B0604020202020204" pitchFamily="34" charset="0"/>
              </a:rPr>
              <a:t>richten.</a:t>
            </a:r>
          </a:p>
          <a:p>
            <a:r>
              <a:rPr lang="de-DE" sz="2400" dirty="0">
                <a:latin typeface="Arial" panose="020B0604020202020204" pitchFamily="34" charset="0"/>
              </a:rPr>
              <a:t>SEINEN Verheißungen trauen, </a:t>
            </a:r>
          </a:p>
          <a:p>
            <a:r>
              <a:rPr lang="de-DE" sz="2400" dirty="0">
                <a:latin typeface="Arial" panose="020B0604020202020204" pitchFamily="34" charset="0"/>
              </a:rPr>
              <a:t>mich anzuvertrauen, </a:t>
            </a:r>
          </a:p>
          <a:p>
            <a:r>
              <a:rPr lang="de-DE" sz="2400" dirty="0">
                <a:latin typeface="Arial" panose="020B0604020202020204" pitchFamily="34" charset="0"/>
              </a:rPr>
              <a:t>dem Stern folgen</a:t>
            </a:r>
          </a:p>
          <a:p>
            <a:r>
              <a:rPr lang="de-DE" sz="2400" dirty="0">
                <a:latin typeface="Arial" panose="020B0604020202020204" pitchFamily="34" charset="0"/>
              </a:rPr>
              <a:t>und meinen Weg mit Gott im Advent gehen und jeden Tag.</a:t>
            </a:r>
            <a:endParaRPr lang="de-DE" sz="24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4ECB945-774E-4E7D-ABDD-9AD24FDB17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8" y="0"/>
            <a:ext cx="64339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0237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768C21-300A-422B-B53B-3C65DE18A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534" y="4862174"/>
            <a:ext cx="10515600" cy="1325563"/>
          </a:xfrm>
        </p:spPr>
        <p:txBody>
          <a:bodyPr/>
          <a:lstStyle/>
          <a:p>
            <a:r>
              <a:rPr lang="de-DE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Fachdidaktische Impulse</a:t>
            </a:r>
          </a:p>
        </p:txBody>
      </p:sp>
    </p:spTree>
    <p:extLst>
      <p:ext uri="{BB962C8B-B14F-4D97-AF65-F5344CB8AC3E}">
        <p14:creationId xmlns:p14="http://schemas.microsoft.com/office/powerpoint/2010/main" val="27802209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3E9356-0742-4561-BCC0-EF100CF45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9D94C5E-D801-4311-9E1C-E777F7329D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A8346DE-1A1C-4D0C-B892-714F91D6F0D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21B5B1AB-3EFC-4FEF-BABA-280DDB7837C8}"/>
              </a:ext>
            </a:extLst>
          </p:cNvPr>
          <p:cNvSpPr/>
          <p:nvPr/>
        </p:nvSpPr>
        <p:spPr>
          <a:xfrm>
            <a:off x="3048000" y="-6219795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200" dirty="0"/>
              <a:t>Christen feiern den Geburtstag Jesu und damit die Menschwerdung Gottes. Jesus als das verheißene Licht in der Dunkelheit.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433A2969-5CDF-44A6-9717-E36E9F90D9DC}"/>
              </a:ext>
            </a:extLst>
          </p:cNvPr>
          <p:cNvSpPr/>
          <p:nvPr/>
        </p:nvSpPr>
        <p:spPr>
          <a:xfrm>
            <a:off x="235226" y="1103789"/>
            <a:ext cx="197457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3000" b="1" dirty="0"/>
              <a:t>Warten auf den Retter!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F7405068-CA30-43D5-9B46-92EAD16741E6}"/>
              </a:ext>
            </a:extLst>
          </p:cNvPr>
          <p:cNvSpPr/>
          <p:nvPr/>
        </p:nvSpPr>
        <p:spPr>
          <a:xfrm>
            <a:off x="8960126" y="1105514"/>
            <a:ext cx="197457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3000" b="1" dirty="0"/>
              <a:t>Träume vom Frieden!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4450D0C4-EFBD-4CCF-BA27-BFD3BEBD2457}"/>
              </a:ext>
            </a:extLst>
          </p:cNvPr>
          <p:cNvSpPr/>
          <p:nvPr/>
        </p:nvSpPr>
        <p:spPr>
          <a:xfrm>
            <a:off x="3048000" y="1027906"/>
            <a:ext cx="197457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3000" b="1" dirty="0"/>
              <a:t>Engel bringen </a:t>
            </a:r>
          </a:p>
          <a:p>
            <a:pPr algn="ctr"/>
            <a:r>
              <a:rPr lang="de-DE" sz="3000" b="1" dirty="0"/>
              <a:t>frohe </a:t>
            </a:r>
          </a:p>
          <a:p>
            <a:pPr algn="ctr"/>
            <a:r>
              <a:rPr lang="de-DE" sz="3000" b="1" dirty="0"/>
              <a:t>Botschaft!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D8DF7BD1-6EAB-4065-9E6A-CBA1553AD83B}"/>
              </a:ext>
            </a:extLst>
          </p:cNvPr>
          <p:cNvSpPr/>
          <p:nvPr/>
        </p:nvSpPr>
        <p:spPr>
          <a:xfrm>
            <a:off x="5763039" y="1061899"/>
            <a:ext cx="197457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3000" b="1" dirty="0"/>
              <a:t>Macht hoch die Tür!</a:t>
            </a:r>
          </a:p>
          <a:p>
            <a:pPr algn="ctr"/>
            <a:r>
              <a:rPr lang="de-DE" sz="3000" b="1" dirty="0"/>
              <a:t>Die Tor macht weit!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495FE749-ADC5-4589-BDB0-F833DBCB20FA}"/>
              </a:ext>
            </a:extLst>
          </p:cNvPr>
          <p:cNvSpPr/>
          <p:nvPr/>
        </p:nvSpPr>
        <p:spPr>
          <a:xfrm>
            <a:off x="503583" y="272792"/>
            <a:ext cx="113571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3200" b="1" i="1" dirty="0">
                <a:solidFill>
                  <a:srgbClr val="993366"/>
                </a:solidFill>
              </a:rPr>
              <a:t>Advent heißt Ankunft - Wer kommt da eigentlich?</a:t>
            </a:r>
          </a:p>
        </p:txBody>
      </p:sp>
    </p:spTree>
    <p:extLst>
      <p:ext uri="{BB962C8B-B14F-4D97-AF65-F5344CB8AC3E}">
        <p14:creationId xmlns:p14="http://schemas.microsoft.com/office/powerpoint/2010/main" val="1308318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A43C59-63C9-4897-A899-6DA6A83459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751084DE-EB9B-4BDE-B5D3-1AB1BB15D8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13183" y="952061"/>
            <a:ext cx="9144000" cy="1655762"/>
          </a:xfrm>
        </p:spPr>
        <p:txBody>
          <a:bodyPr>
            <a:normAutofit/>
          </a:bodyPr>
          <a:lstStyle/>
          <a:p>
            <a:r>
              <a:rPr lang="de-DE" sz="3000" dirty="0">
                <a:solidFill>
                  <a:srgbClr val="FFFFFF"/>
                </a:solidFill>
              </a:rPr>
              <a:t>  Wer kommt da eigentlich?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9A74BB7-609F-46DD-977F-738F2E03C54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1"/>
            <a:ext cx="12191998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D3CD7AD0-3E33-4748-9389-52F14FA9FB2A}"/>
              </a:ext>
            </a:extLst>
          </p:cNvPr>
          <p:cNvSpPr/>
          <p:nvPr/>
        </p:nvSpPr>
        <p:spPr>
          <a:xfrm>
            <a:off x="503583" y="272792"/>
            <a:ext cx="113571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3200" b="1" i="1" dirty="0">
                <a:solidFill>
                  <a:srgbClr val="993366"/>
                </a:solidFill>
              </a:rPr>
              <a:t>Advent heißt Ankunft - Wer kommt da eigentlich?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11F449D2-425F-4C1F-B635-2F97011EA9B2}"/>
              </a:ext>
            </a:extLst>
          </p:cNvPr>
          <p:cNvSpPr/>
          <p:nvPr/>
        </p:nvSpPr>
        <p:spPr>
          <a:xfrm>
            <a:off x="30129" y="952061"/>
            <a:ext cx="2166107" cy="2461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e-DE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Zünd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e-DE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ein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e-DE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Licht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e-DE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an ….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de-DE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2458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C458D7-E55B-4E36-BA1E-9D975FF91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475" y="4832194"/>
            <a:ext cx="10515600" cy="1325563"/>
          </a:xfrm>
        </p:spPr>
        <p:txBody>
          <a:bodyPr/>
          <a:lstStyle/>
          <a:p>
            <a:r>
              <a:rPr lang="en-US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Lied: </a:t>
            </a:r>
            <a:r>
              <a:rPr lang="en-US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Zünd</a:t>
            </a:r>
            <a:r>
              <a:rPr lang="en-US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ein</a:t>
            </a:r>
            <a:r>
              <a:rPr lang="en-US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Licht an</a:t>
            </a:r>
            <a:endParaRPr lang="de-DE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011384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E65E984F-C990-4253-ABBB-7D98DA816B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55" b="86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F6589B3-8335-4357-B736-6F92D0029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98" y="798445"/>
            <a:ext cx="4803636" cy="1311664"/>
          </a:xfrm>
        </p:spPr>
        <p:txBody>
          <a:bodyPr>
            <a:normAutofit/>
          </a:bodyPr>
          <a:lstStyle/>
          <a:p>
            <a:r>
              <a:rPr lang="de-DE" b="1" dirty="0">
                <a:solidFill>
                  <a:srgbClr val="000000"/>
                </a:solidFill>
              </a:rPr>
              <a:t>Advent-</a:t>
            </a:r>
            <a:br>
              <a:rPr lang="de-DE" b="1" dirty="0">
                <a:solidFill>
                  <a:srgbClr val="000000"/>
                </a:solidFill>
              </a:rPr>
            </a:br>
            <a:r>
              <a:rPr lang="de-DE" b="1" dirty="0">
                <a:solidFill>
                  <a:srgbClr val="000000"/>
                </a:solidFill>
              </a:rPr>
              <a:t>Zünd ein Licht an…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D91BFB0-60C9-4D64-B03A-48085E53E1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997" y="2272143"/>
            <a:ext cx="4706803" cy="378883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de-DE" sz="2000" u="sng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de-DE" sz="2000" u="sng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de-DE" sz="3000" u="sng" dirty="0">
                <a:solidFill>
                  <a:srgbClr val="000000"/>
                </a:solidFill>
                <a:hlinkClick r:id="rId4"/>
              </a:rPr>
              <a:t>https://www.mikula-kurt.net</a:t>
            </a:r>
            <a:endParaRPr lang="de-DE" sz="3000" u="sng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de-DE" sz="3000" u="sng" dirty="0">
                <a:solidFill>
                  <a:srgbClr val="000000"/>
                </a:solidFill>
              </a:rPr>
              <a:t>/2012-1/z%C3%BCnd-ein-licht-an/</a:t>
            </a:r>
          </a:p>
        </p:txBody>
      </p:sp>
    </p:spTree>
    <p:extLst>
      <p:ext uri="{BB962C8B-B14F-4D97-AF65-F5344CB8AC3E}">
        <p14:creationId xmlns:p14="http://schemas.microsoft.com/office/powerpoint/2010/main" val="23463289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B601BE-5A02-4E32-966C-32F4EDCE4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Ritual der Einheit:</a:t>
            </a:r>
            <a:br>
              <a:rPr lang="de-DE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de-DE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2736B4C5-FF9F-493B-B3EE-36944F150298}"/>
              </a:ext>
            </a:extLst>
          </p:cNvPr>
          <p:cNvSpPr/>
          <p:nvPr/>
        </p:nvSpPr>
        <p:spPr>
          <a:xfrm>
            <a:off x="838200" y="1183034"/>
            <a:ext cx="10280374" cy="470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de-DE" sz="3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L: Jesus sagt: Ich bin das Licht der Welt.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de-DE" sz="3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Wir laden Jesus in unsere Mitte ein, deshalb werden wir still und zünden das Licht in unserer Mitte an.</a:t>
            </a:r>
            <a:endParaRPr lang="de-DE" sz="3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de-DE" sz="30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K: Das Licht macht es hell um uns.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de-DE" sz="20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(Kinder strecken beide Hände zum Licht.)</a:t>
            </a:r>
            <a:endParaRPr lang="de-DE" sz="20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de-DE" sz="30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K: Das Licht macht es warm in uns.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de-DE" sz="20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(Kinder legen Hände auf ihre Herzen.)</a:t>
            </a:r>
            <a:endParaRPr lang="de-DE" sz="20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de-DE" sz="3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L: Jesus sagt: Ihr seid das Licht der Welt. </a:t>
            </a:r>
            <a:endParaRPr lang="de-DE" sz="3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de-DE" sz="20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(Kinder zeigen auf sich) und antworten:</a:t>
            </a:r>
            <a:endParaRPr lang="de-DE" sz="20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de-DE" sz="3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K: Wir sind das Licht der Welt.</a:t>
            </a:r>
            <a:endParaRPr lang="de-DE" sz="3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1675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7">
            <a:extLst>
              <a:ext uri="{FF2B5EF4-FFF2-40B4-BE49-F238E27FC236}">
                <a16:creationId xmlns:a16="http://schemas.microsoft.com/office/drawing/2014/main" id="{7BDAC5B6-20CE-447F-8BA1-F2274AC7A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: Shape 9">
            <a:extLst>
              <a:ext uri="{FF2B5EF4-FFF2-40B4-BE49-F238E27FC236}">
                <a16:creationId xmlns:a16="http://schemas.microsoft.com/office/drawing/2014/main" id="{D1D22B31-BF8F-446B-9009-8A251FB177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094406 w 12192000"/>
              <a:gd name="connsiteY0" fmla="*/ 283966 h 6858000"/>
              <a:gd name="connsiteX1" fmla="*/ 3038833 w 12192000"/>
              <a:gd name="connsiteY1" fmla="*/ 309661 h 6858000"/>
              <a:gd name="connsiteX2" fmla="*/ 3348384 w 12192000"/>
              <a:gd name="connsiteY2" fmla="*/ 406000 h 6858000"/>
              <a:gd name="connsiteX3" fmla="*/ 2864309 w 12192000"/>
              <a:gd name="connsiteY3" fmla="*/ 355295 h 6858000"/>
              <a:gd name="connsiteX4" fmla="*/ 2856039 w 12192000"/>
              <a:gd name="connsiteY4" fmla="*/ 388058 h 6858000"/>
              <a:gd name="connsiteX5" fmla="*/ 3405794 w 12192000"/>
              <a:gd name="connsiteY5" fmla="*/ 512089 h 6858000"/>
              <a:gd name="connsiteX6" fmla="*/ 3356651 w 12192000"/>
              <a:gd name="connsiteY6" fmla="*/ 531204 h 6858000"/>
              <a:gd name="connsiteX7" fmla="*/ 3064552 w 12192000"/>
              <a:gd name="connsiteY7" fmla="*/ 483228 h 6858000"/>
              <a:gd name="connsiteX8" fmla="*/ 3005765 w 12192000"/>
              <a:gd name="connsiteY8" fmla="*/ 495708 h 6858000"/>
              <a:gd name="connsiteX9" fmla="*/ 3034700 w 12192000"/>
              <a:gd name="connsiteY9" fmla="*/ 553823 h 6858000"/>
              <a:gd name="connsiteX10" fmla="*/ 3161459 w 12192000"/>
              <a:gd name="connsiteY10" fmla="*/ 576445 h 6858000"/>
              <a:gd name="connsiteX11" fmla="*/ 3358949 w 12192000"/>
              <a:gd name="connsiteY11" fmla="*/ 712961 h 6858000"/>
              <a:gd name="connsiteX12" fmla="*/ 3059960 w 12192000"/>
              <a:gd name="connsiteY12" fmla="*/ 696576 h 6858000"/>
              <a:gd name="connsiteX13" fmla="*/ 3007143 w 12192000"/>
              <a:gd name="connsiteY13" fmla="*/ 729732 h 6858000"/>
              <a:gd name="connsiteX14" fmla="*/ 2986935 w 12192000"/>
              <a:gd name="connsiteY14" fmla="*/ 772635 h 6858000"/>
              <a:gd name="connsiteX15" fmla="*/ 2871197 w 12192000"/>
              <a:gd name="connsiteY15" fmla="*/ 808127 h 6858000"/>
              <a:gd name="connsiteX16" fmla="*/ 3053071 w 12192000"/>
              <a:gd name="connsiteY16" fmla="*/ 847913 h 6858000"/>
              <a:gd name="connsiteX17" fmla="*/ 2858796 w 12192000"/>
              <a:gd name="connsiteY17" fmla="*/ 847913 h 6858000"/>
              <a:gd name="connsiteX18" fmla="*/ 2635588 w 12192000"/>
              <a:gd name="connsiteY18" fmla="*/ 820611 h 6858000"/>
              <a:gd name="connsiteX19" fmla="*/ 2397683 w 12192000"/>
              <a:gd name="connsiteY19" fmla="*/ 829190 h 6858000"/>
              <a:gd name="connsiteX20" fmla="*/ 1921874 w 12192000"/>
              <a:gd name="connsiteY20" fmla="*/ 778877 h 6858000"/>
              <a:gd name="connsiteX21" fmla="*/ 1695450 w 12192000"/>
              <a:gd name="connsiteY21" fmla="*/ 782386 h 6858000"/>
              <a:gd name="connsiteX22" fmla="*/ 2954324 w 12192000"/>
              <a:gd name="connsiteY22" fmla="*/ 1120940 h 6858000"/>
              <a:gd name="connsiteX23" fmla="*/ 2890028 w 12192000"/>
              <a:gd name="connsiteY23" fmla="*/ 1195435 h 6858000"/>
              <a:gd name="connsiteX24" fmla="*/ 3153652 w 12192000"/>
              <a:gd name="connsiteY24" fmla="*/ 1276563 h 6858000"/>
              <a:gd name="connsiteX25" fmla="*/ 3218410 w 12192000"/>
              <a:gd name="connsiteY25" fmla="*/ 1356911 h 6858000"/>
              <a:gd name="connsiteX26" fmla="*/ 3137118 w 12192000"/>
              <a:gd name="connsiteY26" fmla="*/ 1349891 h 6858000"/>
              <a:gd name="connsiteX27" fmla="*/ 3067309 w 12192000"/>
              <a:gd name="connsiteY27" fmla="*/ 1365102 h 6858000"/>
              <a:gd name="connsiteX28" fmla="*/ 3096243 w 12192000"/>
              <a:gd name="connsiteY28" fmla="*/ 1467292 h 6858000"/>
              <a:gd name="connsiteX29" fmla="*/ 3468716 w 12192000"/>
              <a:gd name="connsiteY29" fmla="*/ 1599125 h 6858000"/>
              <a:gd name="connsiteX30" fmla="*/ 3502241 w 12192000"/>
              <a:gd name="connsiteY30" fmla="*/ 1642029 h 6858000"/>
              <a:gd name="connsiteX31" fmla="*/ 3457692 w 12192000"/>
              <a:gd name="connsiteY31" fmla="*/ 1672453 h 6858000"/>
              <a:gd name="connsiteX32" fmla="*/ 3337362 w 12192000"/>
              <a:gd name="connsiteY32" fmla="*/ 1688053 h 6858000"/>
              <a:gd name="connsiteX33" fmla="*/ 3505915 w 12192000"/>
              <a:gd name="connsiteY33" fmla="*/ 1834318 h 6858000"/>
              <a:gd name="connsiteX34" fmla="*/ 3567458 w 12192000"/>
              <a:gd name="connsiteY34" fmla="*/ 1874880 h 6858000"/>
              <a:gd name="connsiteX35" fmla="*/ 3672634 w 12192000"/>
              <a:gd name="connsiteY35" fmla="*/ 1937678 h 6858000"/>
              <a:gd name="connsiteX36" fmla="*/ 3674470 w 12192000"/>
              <a:gd name="connsiteY36" fmla="*/ 1956789 h 6858000"/>
              <a:gd name="connsiteX37" fmla="*/ 3531176 w 12192000"/>
              <a:gd name="connsiteY37" fmla="*/ 2024266 h 6858000"/>
              <a:gd name="connsiteX38" fmla="*/ 3272604 w 12192000"/>
              <a:gd name="connsiteY38" fmla="*/ 2005933 h 6858000"/>
              <a:gd name="connsiteX39" fmla="*/ 3654720 w 12192000"/>
              <a:gd name="connsiteY39" fmla="*/ 2106564 h 6858000"/>
              <a:gd name="connsiteX40" fmla="*/ 2417892 w 12192000"/>
              <a:gd name="connsiteY40" fmla="*/ 1866690 h 6858000"/>
              <a:gd name="connsiteX41" fmla="*/ 2496888 w 12192000"/>
              <a:gd name="connsiteY41" fmla="*/ 1929487 h 6858000"/>
              <a:gd name="connsiteX42" fmla="*/ 2929526 w 12192000"/>
              <a:gd name="connsiteY42" fmla="*/ 2094862 h 6858000"/>
              <a:gd name="connsiteX43" fmla="*/ 3052152 w 12192000"/>
              <a:gd name="connsiteY43" fmla="*/ 2198613 h 6858000"/>
              <a:gd name="connsiteX44" fmla="*/ 3180748 w 12192000"/>
              <a:gd name="connsiteY44" fmla="*/ 2255948 h 6858000"/>
              <a:gd name="connsiteX45" fmla="*/ 3361244 w 12192000"/>
              <a:gd name="connsiteY45" fmla="*/ 2254777 h 6858000"/>
              <a:gd name="connsiteX46" fmla="*/ 3489382 w 12192000"/>
              <a:gd name="connsiteY46" fmla="*/ 2342926 h 6858000"/>
              <a:gd name="connsiteX47" fmla="*/ 3355733 w 12192000"/>
              <a:gd name="connsiteY47" fmla="*/ 2361649 h 6858000"/>
              <a:gd name="connsiteX48" fmla="*/ 3199121 w 12192000"/>
              <a:gd name="connsiteY48" fmla="*/ 2347216 h 6858000"/>
              <a:gd name="connsiteX49" fmla="*/ 2861091 w 12192000"/>
              <a:gd name="connsiteY49" fmla="*/ 2351896 h 6858000"/>
              <a:gd name="connsiteX50" fmla="*/ 2667278 w 12192000"/>
              <a:gd name="connsiteY50" fmla="*/ 2369058 h 6858000"/>
              <a:gd name="connsiteX51" fmla="*/ 2221781 w 12192000"/>
              <a:gd name="connsiteY51" fmla="*/ 2339805 h 6858000"/>
              <a:gd name="connsiteX52" fmla="*/ 2247961 w 12192000"/>
              <a:gd name="connsiteY52" fmla="*/ 2414693 h 6858000"/>
              <a:gd name="connsiteX53" fmla="*/ 2231425 w 12192000"/>
              <a:gd name="connsiteY53" fmla="*/ 2479828 h 6858000"/>
              <a:gd name="connsiteX54" fmla="*/ 2224996 w 12192000"/>
              <a:gd name="connsiteY54" fmla="*/ 2621414 h 6858000"/>
              <a:gd name="connsiteX55" fmla="*/ 2229131 w 12192000"/>
              <a:gd name="connsiteY55" fmla="*/ 2644426 h 6858000"/>
              <a:gd name="connsiteX56" fmla="*/ 2129466 w 12192000"/>
              <a:gd name="connsiteY56" fmla="*/ 2659247 h 6858000"/>
              <a:gd name="connsiteX57" fmla="*/ 2723312 w 12192000"/>
              <a:gd name="connsiteY57" fmla="*/ 2953726 h 6858000"/>
              <a:gd name="connsiteX58" fmla="*/ 2326496 w 12192000"/>
              <a:gd name="connsiteY58" fmla="*/ 2878838 h 6858000"/>
              <a:gd name="connsiteX59" fmla="*/ 2272759 w 12192000"/>
              <a:gd name="connsiteY59" fmla="*/ 3002480 h 6858000"/>
              <a:gd name="connsiteX60" fmla="*/ 2459226 w 12192000"/>
              <a:gd name="connsiteY60" fmla="*/ 3112471 h 6858000"/>
              <a:gd name="connsiteX61" fmla="*/ 2528117 w 12192000"/>
              <a:gd name="connsiteY61" fmla="*/ 3330111 h 6858000"/>
              <a:gd name="connsiteX62" fmla="*/ 2494590 w 12192000"/>
              <a:gd name="connsiteY62" fmla="*/ 3529029 h 6858000"/>
              <a:gd name="connsiteX63" fmla="*/ 2414677 w 12192000"/>
              <a:gd name="connsiteY63" fmla="*/ 3592215 h 6858000"/>
              <a:gd name="connsiteX64" fmla="*/ 2298940 w 12192000"/>
              <a:gd name="connsiteY64" fmla="*/ 3705716 h 6858000"/>
              <a:gd name="connsiteX65" fmla="*/ 2227294 w 12192000"/>
              <a:gd name="connsiteY65" fmla="*/ 3775921 h 6858000"/>
              <a:gd name="connsiteX66" fmla="*/ 1978366 w 12192000"/>
              <a:gd name="connsiteY66" fmla="*/ 3748620 h 6858000"/>
              <a:gd name="connsiteX67" fmla="*/ 2310421 w 12192000"/>
              <a:gd name="connsiteY67" fmla="*/ 3926868 h 6858000"/>
              <a:gd name="connsiteX68" fmla="*/ 2041285 w 12192000"/>
              <a:gd name="connsiteY68" fmla="*/ 3904635 h 6858000"/>
              <a:gd name="connsiteX69" fmla="*/ 1953565 w 12192000"/>
              <a:gd name="connsiteY69" fmla="*/ 3917116 h 6858000"/>
              <a:gd name="connsiteX70" fmla="*/ 2003623 w 12192000"/>
              <a:gd name="connsiteY70" fmla="*/ 3974842 h 6858000"/>
              <a:gd name="connsiteX71" fmla="*/ 2201114 w 12192000"/>
              <a:gd name="connsiteY71" fmla="*/ 4072742 h 6858000"/>
              <a:gd name="connsiteX72" fmla="*/ 2608032 w 12192000"/>
              <a:gd name="connsiteY72" fmla="*/ 4337967 h 6858000"/>
              <a:gd name="connsiteX73" fmla="*/ 2213973 w 12192000"/>
              <a:gd name="connsiteY73" fmla="*/ 4216277 h 6858000"/>
              <a:gd name="connsiteX74" fmla="*/ 2629158 w 12192000"/>
              <a:gd name="connsiteY74" fmla="*/ 4488911 h 6858000"/>
              <a:gd name="connsiteX75" fmla="*/ 2721471 w 12192000"/>
              <a:gd name="connsiteY75" fmla="*/ 4579399 h 6858000"/>
              <a:gd name="connsiteX76" fmla="*/ 2907939 w 12192000"/>
              <a:gd name="connsiteY76" fmla="*/ 4804062 h 6858000"/>
              <a:gd name="connsiteX77" fmla="*/ 2898753 w 12192000"/>
              <a:gd name="connsiteY77" fmla="*/ 4829414 h 6858000"/>
              <a:gd name="connsiteX78" fmla="*/ 2683352 w 12192000"/>
              <a:gd name="connsiteY78" fmla="*/ 4793141 h 6858000"/>
              <a:gd name="connsiteX79" fmla="*/ 2962594 w 12192000"/>
              <a:gd name="connsiteY79" fmla="*/ 4981920 h 6858000"/>
              <a:gd name="connsiteX80" fmla="*/ 3251019 w 12192000"/>
              <a:gd name="connsiteY80" fmla="*/ 5127012 h 6858000"/>
              <a:gd name="connsiteX81" fmla="*/ 3046180 w 12192000"/>
              <a:gd name="connsiteY81" fmla="*/ 5104781 h 6858000"/>
              <a:gd name="connsiteX82" fmla="*/ 2764646 w 12192000"/>
              <a:gd name="connsiteY82" fmla="*/ 5021703 h 6858000"/>
              <a:gd name="connsiteX83" fmla="*/ 2666820 w 12192000"/>
              <a:gd name="connsiteY83" fmla="*/ 5052905 h 6858000"/>
              <a:gd name="connsiteX84" fmla="*/ 2933657 w 12192000"/>
              <a:gd name="connsiteY84" fmla="*/ 5190198 h 6858000"/>
              <a:gd name="connsiteX85" fmla="*/ 3086598 w 12192000"/>
              <a:gd name="connsiteY85" fmla="*/ 5253776 h 6858000"/>
              <a:gd name="connsiteX86" fmla="*/ 3147680 w 12192000"/>
              <a:gd name="connsiteY86" fmla="*/ 5302531 h 6858000"/>
              <a:gd name="connsiteX87" fmla="*/ 3322204 w 12192000"/>
              <a:gd name="connsiteY87" fmla="*/ 5476487 h 6858000"/>
              <a:gd name="connsiteX88" fmla="*/ 3834758 w 12192000"/>
              <a:gd name="connsiteY88" fmla="*/ 5666434 h 6858000"/>
              <a:gd name="connsiteX89" fmla="*/ 4314240 w 12192000"/>
              <a:gd name="connsiteY89" fmla="*/ 5902409 h 6858000"/>
              <a:gd name="connsiteX90" fmla="*/ 4688552 w 12192000"/>
              <a:gd name="connsiteY90" fmla="*/ 6049453 h 6858000"/>
              <a:gd name="connsiteX91" fmla="*/ 5634660 w 12192000"/>
              <a:gd name="connsiteY91" fmla="*/ 6238620 h 6858000"/>
              <a:gd name="connsiteX92" fmla="*/ 9222980 w 12192000"/>
              <a:gd name="connsiteY92" fmla="*/ 4955397 h 6858000"/>
              <a:gd name="connsiteX93" fmla="*/ 9268448 w 12192000"/>
              <a:gd name="connsiteY93" fmla="*/ 4917173 h 6858000"/>
              <a:gd name="connsiteX94" fmla="*/ 9442512 w 12192000"/>
              <a:gd name="connsiteY94" fmla="*/ 4773251 h 6858000"/>
              <a:gd name="connsiteX95" fmla="*/ 9590400 w 12192000"/>
              <a:gd name="connsiteY95" fmla="*/ 4643756 h 6858000"/>
              <a:gd name="connsiteX96" fmla="*/ 9513242 w 12192000"/>
              <a:gd name="connsiteY96" fmla="*/ 4600073 h 6858000"/>
              <a:gd name="connsiteX97" fmla="*/ 9617498 w 12192000"/>
              <a:gd name="connsiteY97" fmla="*/ 4476430 h 6858000"/>
              <a:gd name="connsiteX98" fmla="*/ 9949094 w 12192000"/>
              <a:gd name="connsiteY98" fmla="*/ 4095364 h 6858000"/>
              <a:gd name="connsiteX99" fmla="*/ 10094686 w 12192000"/>
              <a:gd name="connsiteY99" fmla="*/ 4011507 h 6858000"/>
              <a:gd name="connsiteX100" fmla="*/ 10271967 w 12192000"/>
              <a:gd name="connsiteY100" fmla="*/ 3800497 h 6858000"/>
              <a:gd name="connsiteX101" fmla="*/ 10297226 w 12192000"/>
              <a:gd name="connsiteY101" fmla="*/ 3751742 h 6858000"/>
              <a:gd name="connsiteX102" fmla="*/ 10260943 w 12192000"/>
              <a:gd name="connsiteY102" fmla="*/ 3689723 h 6858000"/>
              <a:gd name="connsiteX103" fmla="*/ 10233847 w 12192000"/>
              <a:gd name="connsiteY103" fmla="*/ 3627319 h 6858000"/>
              <a:gd name="connsiteX104" fmla="*/ 10269209 w 12192000"/>
              <a:gd name="connsiteY104" fmla="*/ 3608986 h 6858000"/>
              <a:gd name="connsiteX105" fmla="*/ 10496550 w 12192000"/>
              <a:gd name="connsiteY105" fmla="*/ 3577393 h 6858000"/>
              <a:gd name="connsiteX106" fmla="*/ 10364738 w 12192000"/>
              <a:gd name="connsiteY106" fmla="*/ 3458823 h 6858000"/>
              <a:gd name="connsiteX107" fmla="*/ 10132346 w 12192000"/>
              <a:gd name="connsiteY107" fmla="*/ 3282137 h 6858000"/>
              <a:gd name="connsiteX108" fmla="*/ 10026712 w 12192000"/>
              <a:gd name="connsiteY108" fmla="*/ 3156543 h 6858000"/>
              <a:gd name="connsiteX109" fmla="*/ 10014312 w 12192000"/>
              <a:gd name="connsiteY109" fmla="*/ 3044213 h 6858000"/>
              <a:gd name="connsiteX110" fmla="*/ 9806718 w 12192000"/>
              <a:gd name="connsiteY110" fmla="*/ 2977907 h 6858000"/>
              <a:gd name="connsiteX111" fmla="*/ 10001912 w 12192000"/>
              <a:gd name="connsiteY111" fmla="*/ 2740374 h 6858000"/>
              <a:gd name="connsiteX112" fmla="*/ 10021662 w 12192000"/>
              <a:gd name="connsiteY112" fmla="*/ 2691231 h 6858000"/>
              <a:gd name="connsiteX113" fmla="*/ 9904546 w 12192000"/>
              <a:gd name="connsiteY113" fmla="*/ 2515322 h 6858000"/>
              <a:gd name="connsiteX114" fmla="*/ 9885256 w 12192000"/>
              <a:gd name="connsiteY114" fmla="*/ 2487240 h 6858000"/>
              <a:gd name="connsiteX115" fmla="*/ 9842085 w 12192000"/>
              <a:gd name="connsiteY115" fmla="*/ 2431074 h 6858000"/>
              <a:gd name="connsiteX116" fmla="*/ 9718078 w 12192000"/>
              <a:gd name="connsiteY116" fmla="*/ 2417424 h 6858000"/>
              <a:gd name="connsiteX117" fmla="*/ 9782378 w 12192000"/>
              <a:gd name="connsiteY117" fmla="*/ 2377641 h 6858000"/>
              <a:gd name="connsiteX118" fmla="*/ 9907302 w 12192000"/>
              <a:gd name="connsiteY118" fmla="*/ 2243078 h 6858000"/>
              <a:gd name="connsiteX119" fmla="*/ 9824171 w 12192000"/>
              <a:gd name="connsiteY119" fmla="*/ 2114365 h 6858000"/>
              <a:gd name="connsiteX120" fmla="*/ 9818662 w 12192000"/>
              <a:gd name="connsiteY120" fmla="*/ 2043377 h 6858000"/>
              <a:gd name="connsiteX121" fmla="*/ 9958740 w 12192000"/>
              <a:gd name="connsiteY121" fmla="*/ 1952499 h 6858000"/>
              <a:gd name="connsiteX122" fmla="*/ 10064374 w 12192000"/>
              <a:gd name="connsiteY122" fmla="*/ 1916615 h 6858000"/>
              <a:gd name="connsiteX123" fmla="*/ 10113055 w 12192000"/>
              <a:gd name="connsiteY123" fmla="*/ 1865131 h 6858000"/>
              <a:gd name="connsiteX124" fmla="*/ 10055646 w 12192000"/>
              <a:gd name="connsiteY124" fmla="*/ 1822227 h 6858000"/>
              <a:gd name="connsiteX125" fmla="*/ 9800748 w 12192000"/>
              <a:gd name="connsiteY125" fmla="*/ 1720036 h 6858000"/>
              <a:gd name="connsiteX126" fmla="*/ 9938071 w 12192000"/>
              <a:gd name="connsiteY126" fmla="*/ 1634617 h 6858000"/>
              <a:gd name="connsiteX127" fmla="*/ 9220224 w 12192000"/>
              <a:gd name="connsiteY127" fmla="*/ 1231709 h 6858000"/>
              <a:gd name="connsiteX128" fmla="*/ 9133419 w 12192000"/>
              <a:gd name="connsiteY128" fmla="*/ 1170083 h 6858000"/>
              <a:gd name="connsiteX129" fmla="*/ 8672768 w 12192000"/>
              <a:gd name="connsiteY129" fmla="*/ 1020699 h 6858000"/>
              <a:gd name="connsiteX130" fmla="*/ 8198797 w 12192000"/>
              <a:gd name="connsiteY130" fmla="*/ 915000 h 6858000"/>
              <a:gd name="connsiteX131" fmla="*/ 8528095 w 12192000"/>
              <a:gd name="connsiteY131" fmla="*/ 691898 h 6858000"/>
              <a:gd name="connsiteX132" fmla="*/ 8025190 w 12192000"/>
              <a:gd name="connsiteY132" fmla="*/ 640021 h 6858000"/>
              <a:gd name="connsiteX133" fmla="*/ 7976047 w 12192000"/>
              <a:gd name="connsiteY133" fmla="*/ 641584 h 6858000"/>
              <a:gd name="connsiteX134" fmla="*/ 6988604 w 12192000"/>
              <a:gd name="connsiteY134" fmla="*/ 607260 h 6858000"/>
              <a:gd name="connsiteX135" fmla="*/ 5573116 w 12192000"/>
              <a:gd name="connsiteY135" fmla="*/ 493368 h 6858000"/>
              <a:gd name="connsiteX136" fmla="*/ 4401503 w 12192000"/>
              <a:gd name="connsiteY136" fmla="*/ 425112 h 6858000"/>
              <a:gd name="connsiteX137" fmla="*/ 3154109 w 12192000"/>
              <a:gd name="connsiteY137" fmla="*/ 292499 h 6858000"/>
              <a:gd name="connsiteX138" fmla="*/ 3094406 w 12192000"/>
              <a:gd name="connsiteY138" fmla="*/ 283966 h 6858000"/>
              <a:gd name="connsiteX139" fmla="*/ 0 w 12192000"/>
              <a:gd name="connsiteY139" fmla="*/ 0 h 6858000"/>
              <a:gd name="connsiteX140" fmla="*/ 12192000 w 12192000"/>
              <a:gd name="connsiteY140" fmla="*/ 0 h 6858000"/>
              <a:gd name="connsiteX141" fmla="*/ 12192000 w 12192000"/>
              <a:gd name="connsiteY141" fmla="*/ 6858000 h 6858000"/>
              <a:gd name="connsiteX142" fmla="*/ 0 w 12192000"/>
              <a:gd name="connsiteY14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12192000" h="6858000">
                <a:moveTo>
                  <a:pt x="3094406" y="283966"/>
                </a:moveTo>
                <a:cubicBezTo>
                  <a:pt x="3074312" y="283528"/>
                  <a:pt x="3054907" y="288795"/>
                  <a:pt x="3038833" y="309661"/>
                </a:cubicBezTo>
                <a:cubicBezTo>
                  <a:pt x="3124259" y="364657"/>
                  <a:pt x="3233105" y="343983"/>
                  <a:pt x="3348384" y="406000"/>
                </a:cubicBezTo>
                <a:cubicBezTo>
                  <a:pt x="3161001" y="386497"/>
                  <a:pt x="3012653" y="370896"/>
                  <a:pt x="2864309" y="355295"/>
                </a:cubicBezTo>
                <a:cubicBezTo>
                  <a:pt x="2861553" y="366216"/>
                  <a:pt x="2858796" y="377136"/>
                  <a:pt x="2856039" y="388058"/>
                </a:cubicBezTo>
                <a:cubicBezTo>
                  <a:pt x="3045722" y="411070"/>
                  <a:pt x="3221166" y="470356"/>
                  <a:pt x="3405794" y="512089"/>
                </a:cubicBezTo>
                <a:cubicBezTo>
                  <a:pt x="3388799" y="537835"/>
                  <a:pt x="3371808" y="532763"/>
                  <a:pt x="3356651" y="531204"/>
                </a:cubicBezTo>
                <a:cubicBezTo>
                  <a:pt x="3257907" y="521062"/>
                  <a:pt x="3159164" y="510922"/>
                  <a:pt x="3064552" y="483228"/>
                </a:cubicBezTo>
                <a:cubicBezTo>
                  <a:pt x="3043427" y="476987"/>
                  <a:pt x="3017704" y="476987"/>
                  <a:pt x="3005765" y="495708"/>
                </a:cubicBezTo>
                <a:cubicBezTo>
                  <a:pt x="2988771" y="522231"/>
                  <a:pt x="3013113" y="539393"/>
                  <a:pt x="3034700" y="553823"/>
                </a:cubicBezTo>
                <a:cubicBezTo>
                  <a:pt x="3072360" y="578787"/>
                  <a:pt x="3117827" y="571767"/>
                  <a:pt x="3161459" y="576445"/>
                </a:cubicBezTo>
                <a:cubicBezTo>
                  <a:pt x="3277655" y="588537"/>
                  <a:pt x="3333228" y="626370"/>
                  <a:pt x="3358949" y="712961"/>
                </a:cubicBezTo>
                <a:cubicBezTo>
                  <a:pt x="3256987" y="677857"/>
                  <a:pt x="3158703" y="721151"/>
                  <a:pt x="3059960" y="696576"/>
                </a:cubicBezTo>
                <a:cubicBezTo>
                  <a:pt x="3034240" y="690338"/>
                  <a:pt x="2993364" y="699698"/>
                  <a:pt x="3007143" y="729732"/>
                </a:cubicBezTo>
                <a:cubicBezTo>
                  <a:pt x="3020003" y="757814"/>
                  <a:pt x="3062716" y="778096"/>
                  <a:pt x="2986935" y="772635"/>
                </a:cubicBezTo>
                <a:cubicBezTo>
                  <a:pt x="2932740" y="768735"/>
                  <a:pt x="2826647" y="800329"/>
                  <a:pt x="2871197" y="808127"/>
                </a:cubicBezTo>
                <a:cubicBezTo>
                  <a:pt x="2927228" y="817881"/>
                  <a:pt x="2981883" y="831921"/>
                  <a:pt x="3053071" y="847913"/>
                </a:cubicBezTo>
                <a:cubicBezTo>
                  <a:pt x="2974533" y="874043"/>
                  <a:pt x="2918042" y="868584"/>
                  <a:pt x="2858796" y="847913"/>
                </a:cubicBezTo>
                <a:cubicBezTo>
                  <a:pt x="2787150" y="822949"/>
                  <a:pt x="2693916" y="792528"/>
                  <a:pt x="2635588" y="820611"/>
                </a:cubicBezTo>
                <a:cubicBezTo>
                  <a:pt x="2548326" y="862734"/>
                  <a:pt x="2475760" y="836211"/>
                  <a:pt x="2397683" y="829190"/>
                </a:cubicBezTo>
                <a:cubicBezTo>
                  <a:pt x="2238775" y="814759"/>
                  <a:pt x="2081241" y="790576"/>
                  <a:pt x="1921874" y="778877"/>
                </a:cubicBezTo>
                <a:cubicBezTo>
                  <a:pt x="1858036" y="774195"/>
                  <a:pt x="1789143" y="751964"/>
                  <a:pt x="1695450" y="782386"/>
                </a:cubicBezTo>
                <a:cubicBezTo>
                  <a:pt x="2119822" y="938012"/>
                  <a:pt x="2575423" y="928262"/>
                  <a:pt x="2954324" y="1120940"/>
                </a:cubicBezTo>
                <a:cubicBezTo>
                  <a:pt x="2938251" y="1139269"/>
                  <a:pt x="2856502" y="1191535"/>
                  <a:pt x="2890028" y="1195435"/>
                </a:cubicBezTo>
                <a:cubicBezTo>
                  <a:pt x="2984178" y="1206748"/>
                  <a:pt x="3067767" y="1244971"/>
                  <a:pt x="3153652" y="1276563"/>
                </a:cubicBezTo>
                <a:cubicBezTo>
                  <a:pt x="3190855" y="1290216"/>
                  <a:pt x="3235862" y="1308157"/>
                  <a:pt x="3218410" y="1356911"/>
                </a:cubicBezTo>
                <a:cubicBezTo>
                  <a:pt x="3186719" y="1370562"/>
                  <a:pt x="3163296" y="1351451"/>
                  <a:pt x="3137118" y="1349891"/>
                </a:cubicBezTo>
                <a:cubicBezTo>
                  <a:pt x="3110480" y="1348331"/>
                  <a:pt x="3050773" y="1358471"/>
                  <a:pt x="3067309" y="1365102"/>
                </a:cubicBezTo>
                <a:cubicBezTo>
                  <a:pt x="3142629" y="1395136"/>
                  <a:pt x="3007143" y="1467292"/>
                  <a:pt x="3096243" y="1467292"/>
                </a:cubicBezTo>
                <a:cubicBezTo>
                  <a:pt x="3245506" y="1467681"/>
                  <a:pt x="3324961" y="1595613"/>
                  <a:pt x="3468716" y="1599125"/>
                </a:cubicBezTo>
                <a:cubicBezTo>
                  <a:pt x="3491677" y="1599513"/>
                  <a:pt x="3502700" y="1622137"/>
                  <a:pt x="3502241" y="1642029"/>
                </a:cubicBezTo>
                <a:cubicBezTo>
                  <a:pt x="3502241" y="1665822"/>
                  <a:pt x="3481116" y="1670112"/>
                  <a:pt x="3457692" y="1672453"/>
                </a:cubicBezTo>
                <a:cubicBezTo>
                  <a:pt x="3421868" y="1675962"/>
                  <a:pt x="3384667" y="1642029"/>
                  <a:pt x="3337362" y="1688053"/>
                </a:cubicBezTo>
                <a:cubicBezTo>
                  <a:pt x="3422329" y="1714966"/>
                  <a:pt x="3507294" y="1741878"/>
                  <a:pt x="3505915" y="1834318"/>
                </a:cubicBezTo>
                <a:cubicBezTo>
                  <a:pt x="3505457" y="1859279"/>
                  <a:pt x="3540820" y="1868640"/>
                  <a:pt x="3567458" y="1874880"/>
                </a:cubicBezTo>
                <a:cubicBezTo>
                  <a:pt x="3611549" y="1885023"/>
                  <a:pt x="3648750" y="1902965"/>
                  <a:pt x="3672634" y="1937678"/>
                </a:cubicBezTo>
                <a:cubicBezTo>
                  <a:pt x="3672172" y="1944308"/>
                  <a:pt x="3671715" y="1951329"/>
                  <a:pt x="3674470" y="1956789"/>
                </a:cubicBezTo>
                <a:cubicBezTo>
                  <a:pt x="3666664" y="2040646"/>
                  <a:pt x="3602363" y="2038306"/>
                  <a:pt x="3531176" y="2024266"/>
                </a:cubicBezTo>
                <a:cubicBezTo>
                  <a:pt x="3446211" y="2007103"/>
                  <a:pt x="3362164" y="1975900"/>
                  <a:pt x="3272604" y="2005933"/>
                </a:cubicBezTo>
                <a:cubicBezTo>
                  <a:pt x="3398905" y="2046107"/>
                  <a:pt x="3536229" y="2049228"/>
                  <a:pt x="3654720" y="2106564"/>
                </a:cubicBezTo>
                <a:cubicBezTo>
                  <a:pt x="3221166" y="2117095"/>
                  <a:pt x="2838130" y="1936116"/>
                  <a:pt x="2417892" y="1866690"/>
                </a:cubicBezTo>
                <a:cubicBezTo>
                  <a:pt x="2432130" y="1913105"/>
                  <a:pt x="2466114" y="1922465"/>
                  <a:pt x="2496888" y="1929487"/>
                </a:cubicBezTo>
                <a:cubicBezTo>
                  <a:pt x="2652123" y="1964590"/>
                  <a:pt x="2788067" y="2034408"/>
                  <a:pt x="2929526" y="2094862"/>
                </a:cubicBezTo>
                <a:cubicBezTo>
                  <a:pt x="2987851" y="2119825"/>
                  <a:pt x="3030106" y="2144789"/>
                  <a:pt x="3052152" y="2198613"/>
                </a:cubicBezTo>
                <a:cubicBezTo>
                  <a:pt x="3071903" y="2247367"/>
                  <a:pt x="3110021" y="2269990"/>
                  <a:pt x="3180748" y="2255948"/>
                </a:cubicBezTo>
                <a:cubicBezTo>
                  <a:pt x="3238157" y="2244246"/>
                  <a:pt x="3301078" y="2250487"/>
                  <a:pt x="3361244" y="2254777"/>
                </a:cubicBezTo>
                <a:cubicBezTo>
                  <a:pt x="3430596" y="2259459"/>
                  <a:pt x="3508213" y="2314455"/>
                  <a:pt x="3489382" y="2342926"/>
                </a:cubicBezTo>
                <a:cubicBezTo>
                  <a:pt x="3457233" y="2391292"/>
                  <a:pt x="3403498" y="2367110"/>
                  <a:pt x="3355733" y="2361649"/>
                </a:cubicBezTo>
                <a:cubicBezTo>
                  <a:pt x="3301537" y="2355018"/>
                  <a:pt x="3200957" y="2341367"/>
                  <a:pt x="3199121" y="2347216"/>
                </a:cubicBezTo>
                <a:cubicBezTo>
                  <a:pt x="3163754" y="2468518"/>
                  <a:pt x="2914827" y="2362819"/>
                  <a:pt x="2861091" y="2351896"/>
                </a:cubicBezTo>
                <a:cubicBezTo>
                  <a:pt x="2794038" y="2338245"/>
                  <a:pt x="2731116" y="2363208"/>
                  <a:pt x="2667278" y="2369058"/>
                </a:cubicBezTo>
                <a:cubicBezTo>
                  <a:pt x="2610328" y="2374518"/>
                  <a:pt x="2288376" y="2391292"/>
                  <a:pt x="2221781" y="2339805"/>
                </a:cubicBezTo>
                <a:cubicBezTo>
                  <a:pt x="2212595" y="2379978"/>
                  <a:pt x="2231884" y="2396361"/>
                  <a:pt x="2247961" y="2414693"/>
                </a:cubicBezTo>
                <a:cubicBezTo>
                  <a:pt x="2270465" y="2440824"/>
                  <a:pt x="2274138" y="2459157"/>
                  <a:pt x="2231425" y="2479828"/>
                </a:cubicBezTo>
                <a:cubicBezTo>
                  <a:pt x="2109717" y="2539115"/>
                  <a:pt x="2111557" y="2541065"/>
                  <a:pt x="2224996" y="2621414"/>
                </a:cubicBezTo>
                <a:cubicBezTo>
                  <a:pt x="2230509" y="2624923"/>
                  <a:pt x="2228211" y="2636624"/>
                  <a:pt x="2229131" y="2644426"/>
                </a:cubicBezTo>
                <a:cubicBezTo>
                  <a:pt x="2199276" y="2656906"/>
                  <a:pt x="2164373" y="2625703"/>
                  <a:pt x="2129466" y="2659247"/>
                </a:cubicBezTo>
                <a:cubicBezTo>
                  <a:pt x="2281487" y="2806680"/>
                  <a:pt x="2513421" y="2842953"/>
                  <a:pt x="2723312" y="2953726"/>
                </a:cubicBezTo>
                <a:cubicBezTo>
                  <a:pt x="2553377" y="2990389"/>
                  <a:pt x="2451419" y="2862456"/>
                  <a:pt x="2326496" y="2878838"/>
                </a:cubicBezTo>
                <a:cubicBezTo>
                  <a:pt x="2264036" y="2919012"/>
                  <a:pt x="2449582" y="2983367"/>
                  <a:pt x="2272759" y="3002480"/>
                </a:cubicBezTo>
                <a:cubicBezTo>
                  <a:pt x="2349461" y="3037583"/>
                  <a:pt x="2406411" y="3071905"/>
                  <a:pt x="2459226" y="3112471"/>
                </a:cubicBezTo>
                <a:cubicBezTo>
                  <a:pt x="2553377" y="3185016"/>
                  <a:pt x="2571749" y="3232602"/>
                  <a:pt x="2528117" y="3330111"/>
                </a:cubicBezTo>
                <a:cubicBezTo>
                  <a:pt x="2499642" y="3394076"/>
                  <a:pt x="2457848" y="3452973"/>
                  <a:pt x="2494590" y="3529029"/>
                </a:cubicBezTo>
                <a:cubicBezTo>
                  <a:pt x="2520308" y="3581294"/>
                  <a:pt x="2510206" y="3615617"/>
                  <a:pt x="2414677" y="3592215"/>
                </a:cubicBezTo>
                <a:cubicBezTo>
                  <a:pt x="2311799" y="3567251"/>
                  <a:pt x="2273221" y="3614057"/>
                  <a:pt x="2298940" y="3705716"/>
                </a:cubicBezTo>
                <a:cubicBezTo>
                  <a:pt x="2315473" y="3764612"/>
                  <a:pt x="2298020" y="3782553"/>
                  <a:pt x="2227294" y="3775921"/>
                </a:cubicBezTo>
                <a:cubicBezTo>
                  <a:pt x="2149215" y="3768512"/>
                  <a:pt x="2074811" y="3729898"/>
                  <a:pt x="1978366" y="3748620"/>
                </a:cubicBezTo>
                <a:cubicBezTo>
                  <a:pt x="2055522" y="3855492"/>
                  <a:pt x="2220403" y="3825068"/>
                  <a:pt x="2310421" y="3926868"/>
                </a:cubicBezTo>
                <a:cubicBezTo>
                  <a:pt x="2202950" y="3927259"/>
                  <a:pt x="2120739" y="3926868"/>
                  <a:pt x="2041285" y="3904635"/>
                </a:cubicBezTo>
                <a:cubicBezTo>
                  <a:pt x="2008216" y="3895664"/>
                  <a:pt x="1971934" y="3886305"/>
                  <a:pt x="1953565" y="3917116"/>
                </a:cubicBezTo>
                <a:cubicBezTo>
                  <a:pt x="1931978" y="3954170"/>
                  <a:pt x="1976527" y="3968211"/>
                  <a:pt x="2003623" y="3974842"/>
                </a:cubicBezTo>
                <a:cubicBezTo>
                  <a:pt x="2079866" y="3993563"/>
                  <a:pt x="2138192" y="4038028"/>
                  <a:pt x="2201114" y="4072742"/>
                </a:cubicBezTo>
                <a:cubicBezTo>
                  <a:pt x="2339356" y="4148800"/>
                  <a:pt x="2490917" y="4212375"/>
                  <a:pt x="2608032" y="4337967"/>
                </a:cubicBezTo>
                <a:cubicBezTo>
                  <a:pt x="2460606" y="4305983"/>
                  <a:pt x="2350838" y="4231487"/>
                  <a:pt x="2213973" y="4216277"/>
                </a:cubicBezTo>
                <a:cubicBezTo>
                  <a:pt x="2332467" y="4330557"/>
                  <a:pt x="2484945" y="4405834"/>
                  <a:pt x="2629158" y="4488911"/>
                </a:cubicBezTo>
                <a:cubicBezTo>
                  <a:pt x="2670494" y="4512315"/>
                  <a:pt x="2712289" y="4528306"/>
                  <a:pt x="2721471" y="4579399"/>
                </a:cubicBezTo>
                <a:cubicBezTo>
                  <a:pt x="2739385" y="4678470"/>
                  <a:pt x="2793121" y="4760378"/>
                  <a:pt x="2907939" y="4804062"/>
                </a:cubicBezTo>
                <a:cubicBezTo>
                  <a:pt x="2908859" y="4804452"/>
                  <a:pt x="2902428" y="4819274"/>
                  <a:pt x="2898753" y="4829414"/>
                </a:cubicBezTo>
                <a:cubicBezTo>
                  <a:pt x="2828485" y="4832536"/>
                  <a:pt x="2772912" y="4774028"/>
                  <a:pt x="2683352" y="4793141"/>
                </a:cubicBezTo>
                <a:cubicBezTo>
                  <a:pt x="2769239" y="4872708"/>
                  <a:pt x="2840885" y="4944087"/>
                  <a:pt x="2962594" y="4981920"/>
                </a:cubicBezTo>
                <a:cubicBezTo>
                  <a:pt x="3059960" y="5011952"/>
                  <a:pt x="3180289" y="5029503"/>
                  <a:pt x="3251019" y="5127012"/>
                </a:cubicBezTo>
                <a:cubicBezTo>
                  <a:pt x="3168808" y="5146126"/>
                  <a:pt x="3107723" y="5121944"/>
                  <a:pt x="3046180" y="5104781"/>
                </a:cubicBezTo>
                <a:cubicBezTo>
                  <a:pt x="2952030" y="5078258"/>
                  <a:pt x="2858796" y="5048226"/>
                  <a:pt x="2764646" y="5021703"/>
                </a:cubicBezTo>
                <a:cubicBezTo>
                  <a:pt x="2728821" y="5011563"/>
                  <a:pt x="2689782" y="5004540"/>
                  <a:pt x="2666820" y="5052905"/>
                </a:cubicBezTo>
                <a:cubicBezTo>
                  <a:pt x="2786691" y="5063047"/>
                  <a:pt x="2858337" y="5128575"/>
                  <a:pt x="2933657" y="5190198"/>
                </a:cubicBezTo>
                <a:cubicBezTo>
                  <a:pt x="2975911" y="5224912"/>
                  <a:pt x="3010358" y="5271328"/>
                  <a:pt x="3086598" y="5253776"/>
                </a:cubicBezTo>
                <a:cubicBezTo>
                  <a:pt x="3126554" y="5244415"/>
                  <a:pt x="3151814" y="5270547"/>
                  <a:pt x="3147680" y="5302531"/>
                </a:cubicBezTo>
                <a:cubicBezTo>
                  <a:pt x="3132525" y="5415251"/>
                  <a:pt x="3225759" y="5454645"/>
                  <a:pt x="3322204" y="5476487"/>
                </a:cubicBezTo>
                <a:cubicBezTo>
                  <a:pt x="3504998" y="5517440"/>
                  <a:pt x="3657018" y="5613779"/>
                  <a:pt x="3834758" y="5666434"/>
                </a:cubicBezTo>
                <a:cubicBezTo>
                  <a:pt x="4007445" y="5717529"/>
                  <a:pt x="4141095" y="5838830"/>
                  <a:pt x="4314240" y="5902409"/>
                </a:cubicBezTo>
                <a:cubicBezTo>
                  <a:pt x="4439624" y="5948433"/>
                  <a:pt x="4559494" y="6007718"/>
                  <a:pt x="4688552" y="6049453"/>
                </a:cubicBezTo>
                <a:cubicBezTo>
                  <a:pt x="4993968" y="6148131"/>
                  <a:pt x="5305360" y="6227308"/>
                  <a:pt x="5634660" y="6238620"/>
                </a:cubicBezTo>
                <a:cubicBezTo>
                  <a:pt x="5906549" y="6247590"/>
                  <a:pt x="8264931" y="6239010"/>
                  <a:pt x="9222980" y="4955397"/>
                </a:cubicBezTo>
                <a:cubicBezTo>
                  <a:pt x="9241350" y="4949155"/>
                  <a:pt x="9262017" y="4932775"/>
                  <a:pt x="9268448" y="4917173"/>
                </a:cubicBezTo>
                <a:cubicBezTo>
                  <a:pt x="9299220" y="4844235"/>
                  <a:pt x="9374540" y="4812644"/>
                  <a:pt x="9442512" y="4773251"/>
                </a:cubicBezTo>
                <a:cubicBezTo>
                  <a:pt x="9502220" y="4738536"/>
                  <a:pt x="9565600" y="4702263"/>
                  <a:pt x="9590400" y="4643756"/>
                </a:cubicBezTo>
                <a:cubicBezTo>
                  <a:pt x="9623008" y="4565749"/>
                  <a:pt x="9530236" y="4629716"/>
                  <a:pt x="9513242" y="4600073"/>
                </a:cubicBezTo>
                <a:cubicBezTo>
                  <a:pt x="9548605" y="4559509"/>
                  <a:pt x="9603261" y="4522454"/>
                  <a:pt x="9617498" y="4476430"/>
                </a:cubicBezTo>
                <a:cubicBezTo>
                  <a:pt x="9669394" y="4310276"/>
                  <a:pt x="9781460" y="4189364"/>
                  <a:pt x="9949094" y="4095364"/>
                </a:cubicBezTo>
                <a:cubicBezTo>
                  <a:pt x="9997318" y="4068452"/>
                  <a:pt x="10029007" y="4019306"/>
                  <a:pt x="10094686" y="4011507"/>
                </a:cubicBezTo>
                <a:cubicBezTo>
                  <a:pt x="10240735" y="3994345"/>
                  <a:pt x="10194808" y="3860171"/>
                  <a:pt x="10271967" y="3800497"/>
                </a:cubicBezTo>
                <a:cubicBezTo>
                  <a:pt x="10286662" y="3789184"/>
                  <a:pt x="10299980" y="3766953"/>
                  <a:pt x="10297226" y="3751742"/>
                </a:cubicBezTo>
                <a:cubicBezTo>
                  <a:pt x="10293091" y="3729898"/>
                  <a:pt x="10275639" y="3709227"/>
                  <a:pt x="10260943" y="3689723"/>
                </a:cubicBezTo>
                <a:cubicBezTo>
                  <a:pt x="10245786" y="3670222"/>
                  <a:pt x="10222825" y="3653061"/>
                  <a:pt x="10233847" y="3627319"/>
                </a:cubicBezTo>
                <a:cubicBezTo>
                  <a:pt x="10238437" y="3616788"/>
                  <a:pt x="10235225" y="3580125"/>
                  <a:pt x="10269209" y="3608986"/>
                </a:cubicBezTo>
                <a:cubicBezTo>
                  <a:pt x="10362443" y="3688165"/>
                  <a:pt x="10416637" y="3613279"/>
                  <a:pt x="10496550" y="3577393"/>
                </a:cubicBezTo>
                <a:cubicBezTo>
                  <a:pt x="10432253" y="3540340"/>
                  <a:pt x="10374383" y="3514208"/>
                  <a:pt x="10364738" y="3458823"/>
                </a:cubicBezTo>
                <a:cubicBezTo>
                  <a:pt x="10344991" y="3344542"/>
                  <a:pt x="10260485" y="3292277"/>
                  <a:pt x="10132346" y="3282137"/>
                </a:cubicBezTo>
                <a:cubicBezTo>
                  <a:pt x="10179650" y="3171757"/>
                  <a:pt x="10179650" y="3171757"/>
                  <a:pt x="10026712" y="3156543"/>
                </a:cubicBezTo>
                <a:cubicBezTo>
                  <a:pt x="10085499" y="3086337"/>
                  <a:pt x="10085499" y="3068396"/>
                  <a:pt x="10014312" y="3044213"/>
                </a:cubicBezTo>
                <a:cubicBezTo>
                  <a:pt x="9945880" y="3021201"/>
                  <a:pt x="9870100" y="3013401"/>
                  <a:pt x="9806718" y="2977907"/>
                </a:cubicBezTo>
                <a:cubicBezTo>
                  <a:pt x="9865047" y="2888199"/>
                  <a:pt x="9881580" y="2784060"/>
                  <a:pt x="10001912" y="2740374"/>
                </a:cubicBezTo>
                <a:cubicBezTo>
                  <a:pt x="10020741" y="2733743"/>
                  <a:pt x="10033600" y="2706830"/>
                  <a:pt x="10021662" y="2691231"/>
                </a:cubicBezTo>
                <a:cubicBezTo>
                  <a:pt x="9978030" y="2634675"/>
                  <a:pt x="10040492" y="2527414"/>
                  <a:pt x="9904546" y="2515322"/>
                </a:cubicBezTo>
                <a:cubicBezTo>
                  <a:pt x="9887552" y="2514152"/>
                  <a:pt x="9871936" y="2502450"/>
                  <a:pt x="9885256" y="2487240"/>
                </a:cubicBezTo>
                <a:cubicBezTo>
                  <a:pt x="9931184" y="2434196"/>
                  <a:pt x="9875611" y="2437706"/>
                  <a:pt x="9842085" y="2431074"/>
                </a:cubicBezTo>
                <a:cubicBezTo>
                  <a:pt x="9801668" y="2422884"/>
                  <a:pt x="9755740" y="2446287"/>
                  <a:pt x="9718078" y="2417424"/>
                </a:cubicBezTo>
                <a:cubicBezTo>
                  <a:pt x="9726806" y="2386999"/>
                  <a:pt x="9759413" y="2387390"/>
                  <a:pt x="9782378" y="2377641"/>
                </a:cubicBezTo>
                <a:cubicBezTo>
                  <a:pt x="9849430" y="2349558"/>
                  <a:pt x="9904086" y="2316013"/>
                  <a:pt x="9907302" y="2243078"/>
                </a:cubicBezTo>
                <a:cubicBezTo>
                  <a:pt x="9909596" y="2184182"/>
                  <a:pt x="9916946" y="2132305"/>
                  <a:pt x="9824171" y="2114365"/>
                </a:cubicBezTo>
                <a:cubicBezTo>
                  <a:pt x="9785593" y="2106953"/>
                  <a:pt x="9796616" y="2064440"/>
                  <a:pt x="9818662" y="2043377"/>
                </a:cubicBezTo>
                <a:cubicBezTo>
                  <a:pt x="9858160" y="2005933"/>
                  <a:pt x="9890766" y="1956008"/>
                  <a:pt x="9958740" y="1952499"/>
                </a:cubicBezTo>
                <a:cubicBezTo>
                  <a:pt x="10000075" y="1950158"/>
                  <a:pt x="10031764" y="1934556"/>
                  <a:pt x="10064374" y="1916615"/>
                </a:cubicBezTo>
                <a:cubicBezTo>
                  <a:pt x="10087795" y="1903743"/>
                  <a:pt x="10115810" y="1892823"/>
                  <a:pt x="10113055" y="1865131"/>
                </a:cubicBezTo>
                <a:cubicBezTo>
                  <a:pt x="10110302" y="1838607"/>
                  <a:pt x="10083203" y="1827686"/>
                  <a:pt x="10055646" y="1822227"/>
                </a:cubicBezTo>
                <a:cubicBezTo>
                  <a:pt x="9963792" y="1804675"/>
                  <a:pt x="9877448" y="1778933"/>
                  <a:pt x="9800748" y="1720036"/>
                </a:cubicBezTo>
                <a:cubicBezTo>
                  <a:pt x="9851726" y="1688834"/>
                  <a:pt x="9900410" y="1666211"/>
                  <a:pt x="9938071" y="1634617"/>
                </a:cubicBezTo>
                <a:cubicBezTo>
                  <a:pt x="10029007" y="1558172"/>
                  <a:pt x="9258802" y="1317517"/>
                  <a:pt x="9220224" y="1231709"/>
                </a:cubicBezTo>
                <a:cubicBezTo>
                  <a:pt x="9208284" y="1205187"/>
                  <a:pt x="9167410" y="1177883"/>
                  <a:pt x="9133419" y="1170083"/>
                </a:cubicBezTo>
                <a:cubicBezTo>
                  <a:pt x="8974052" y="1133420"/>
                  <a:pt x="8835810" y="1051123"/>
                  <a:pt x="8672768" y="1020699"/>
                </a:cubicBezTo>
                <a:cubicBezTo>
                  <a:pt x="8518912" y="991837"/>
                  <a:pt x="8367350" y="953222"/>
                  <a:pt x="8198797" y="915000"/>
                </a:cubicBezTo>
                <a:cubicBezTo>
                  <a:pt x="8302134" y="819048"/>
                  <a:pt x="8485382" y="830361"/>
                  <a:pt x="8528095" y="691898"/>
                </a:cubicBezTo>
                <a:cubicBezTo>
                  <a:pt x="8361379" y="656013"/>
                  <a:pt x="8185937" y="696968"/>
                  <a:pt x="8025190" y="640021"/>
                </a:cubicBezTo>
                <a:cubicBezTo>
                  <a:pt x="8011411" y="634954"/>
                  <a:pt x="7992579" y="640021"/>
                  <a:pt x="7976047" y="641584"/>
                </a:cubicBezTo>
                <a:cubicBezTo>
                  <a:pt x="7644909" y="672005"/>
                  <a:pt x="7315149" y="645484"/>
                  <a:pt x="6988604" y="607260"/>
                </a:cubicBezTo>
                <a:cubicBezTo>
                  <a:pt x="6518305" y="552656"/>
                  <a:pt x="6046170" y="517941"/>
                  <a:pt x="5573116" y="493368"/>
                </a:cubicBezTo>
                <a:cubicBezTo>
                  <a:pt x="5182272" y="473086"/>
                  <a:pt x="4790511" y="464116"/>
                  <a:pt x="4401503" y="425112"/>
                </a:cubicBezTo>
                <a:cubicBezTo>
                  <a:pt x="3985401" y="383379"/>
                  <a:pt x="3569756" y="336184"/>
                  <a:pt x="3154109" y="292499"/>
                </a:cubicBezTo>
                <a:cubicBezTo>
                  <a:pt x="3135280" y="290549"/>
                  <a:pt x="3114499" y="284406"/>
                  <a:pt x="3094406" y="28396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59F3665-A8A5-4BEB-B468-2277789456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503" y="1201003"/>
            <a:ext cx="4087436" cy="410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2048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BC9EFE1-D8CB-4668-9980-DB108327A7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20431" y="0"/>
            <a:ext cx="6271569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CBAE1BD-B8E4-4029-8AA2-C77E4FED9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637146B-EFFA-41E7-BF07-7734AF773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181" y="308786"/>
            <a:ext cx="5413963" cy="210107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 dirty="0">
                <a:solidFill>
                  <a:srgbClr val="990099"/>
                </a:solidFill>
              </a:rPr>
              <a:t>PPP Advent 1</a:t>
            </a:r>
            <a:br>
              <a:rPr lang="en-US" dirty="0">
                <a:solidFill>
                  <a:srgbClr val="000000"/>
                </a:solidFill>
              </a:rPr>
            </a:b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5" name="Freeform 49">
            <a:extLst>
              <a:ext uri="{FF2B5EF4-FFF2-40B4-BE49-F238E27FC236}">
                <a16:creationId xmlns:a16="http://schemas.microsoft.com/office/drawing/2014/main" id="{77DA6D33-2D62-458C-BF5D-DBF612FD5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13915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accent3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Grafik 4" descr="Im Dunkeln, Kerze, Ali, Licht">
            <a:extLst>
              <a:ext uri="{FF2B5EF4-FFF2-40B4-BE49-F238E27FC236}">
                <a16:creationId xmlns:a16="http://schemas.microsoft.com/office/drawing/2014/main" id="{07A94B92-B0ED-45EE-B6DE-2011281DC70F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9" r="20259" b="-1"/>
          <a:stretch/>
        </p:blipFill>
        <p:spPr bwMode="auto">
          <a:xfrm>
            <a:off x="6893318" y="770037"/>
            <a:ext cx="5298683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3120528" y="0"/>
                </a:moveTo>
                <a:cubicBezTo>
                  <a:pt x="3874524" y="0"/>
                  <a:pt x="4566062" y="267415"/>
                  <a:pt x="5105473" y="712577"/>
                </a:cubicBezTo>
                <a:lnTo>
                  <a:pt x="5298683" y="888178"/>
                </a:lnTo>
                <a:lnTo>
                  <a:pt x="5298683" y="5352876"/>
                </a:lnTo>
                <a:lnTo>
                  <a:pt x="5105473" y="5528477"/>
                </a:lnTo>
                <a:cubicBezTo>
                  <a:pt x="4874296" y="5719261"/>
                  <a:pt x="4615179" y="5877397"/>
                  <a:pt x="4335177" y="5995828"/>
                </a:cubicBezTo>
                <a:lnTo>
                  <a:pt x="4057556" y="6097438"/>
                </a:lnTo>
                <a:lnTo>
                  <a:pt x="2183499" y="6097438"/>
                </a:lnTo>
                <a:lnTo>
                  <a:pt x="1905878" y="5995828"/>
                </a:lnTo>
                <a:cubicBezTo>
                  <a:pt x="785873" y="5522106"/>
                  <a:pt x="0" y="4413092"/>
                  <a:pt x="0" y="3120527"/>
                </a:cubicBezTo>
                <a:cubicBezTo>
                  <a:pt x="0" y="1397108"/>
                  <a:pt x="1397108" y="0"/>
                  <a:pt x="3120528" y="0"/>
                </a:cubicBezTo>
                <a:close/>
              </a:path>
            </a:pathLst>
          </a:custGeom>
          <a:noFill/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6EE3B9B9-1B22-48B4-AA61-21FBBE0B79F8}"/>
              </a:ext>
            </a:extLst>
          </p:cNvPr>
          <p:cNvSpPr/>
          <p:nvPr/>
        </p:nvSpPr>
        <p:spPr>
          <a:xfrm>
            <a:off x="191503" y="1674674"/>
            <a:ext cx="612567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sz="3000" b="1" dirty="0">
                <a:solidFill>
                  <a:srgbClr val="000000"/>
                </a:solidFill>
              </a:rPr>
            </a:br>
            <a:endParaRPr lang="en-US" sz="3000" b="1" dirty="0">
              <a:solidFill>
                <a:srgbClr val="000000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000" b="1" dirty="0">
                <a:solidFill>
                  <a:srgbClr val="000000"/>
                </a:solidFill>
              </a:rPr>
              <a:t>Advent – </a:t>
            </a:r>
            <a:r>
              <a:rPr lang="en-US" sz="3000" b="1" dirty="0" err="1">
                <a:solidFill>
                  <a:srgbClr val="000000"/>
                </a:solidFill>
              </a:rPr>
              <a:t>Feiertage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im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Kirchenjahr</a:t>
            </a:r>
            <a:br>
              <a:rPr lang="en-US" sz="3000" b="1" dirty="0">
                <a:solidFill>
                  <a:srgbClr val="000000"/>
                </a:solidFill>
              </a:rPr>
            </a:br>
            <a:endParaRPr lang="en-US" sz="3000" b="1" dirty="0">
              <a:solidFill>
                <a:srgbClr val="000000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000" b="1" dirty="0">
                <a:solidFill>
                  <a:srgbClr val="000000"/>
                </a:solidFill>
              </a:rPr>
              <a:t>Meditation </a:t>
            </a:r>
            <a:r>
              <a:rPr lang="en-US" sz="3000" b="1" dirty="0" err="1">
                <a:solidFill>
                  <a:srgbClr val="000000"/>
                </a:solidFill>
              </a:rPr>
              <a:t>mit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Musik</a:t>
            </a:r>
            <a:endParaRPr lang="en-US" sz="3000" b="1" dirty="0">
              <a:solidFill>
                <a:srgbClr val="000000"/>
              </a:solidFill>
            </a:endParaRPr>
          </a:p>
          <a:p>
            <a:endParaRPr lang="en-US" sz="3000" b="1" dirty="0">
              <a:solidFill>
                <a:srgbClr val="000000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000" b="1" dirty="0" err="1">
                <a:solidFill>
                  <a:srgbClr val="000000"/>
                </a:solidFill>
              </a:rPr>
              <a:t>Fachdidaktische</a:t>
            </a:r>
            <a:r>
              <a:rPr lang="en-US" sz="3000" b="1" dirty="0">
                <a:solidFill>
                  <a:srgbClr val="000000"/>
                </a:solidFill>
              </a:rPr>
              <a:t> Impulse</a:t>
            </a:r>
            <a:br>
              <a:rPr lang="en-US" sz="3000" b="1" dirty="0">
                <a:solidFill>
                  <a:srgbClr val="000000"/>
                </a:solidFill>
              </a:rPr>
            </a:br>
            <a:r>
              <a:rPr lang="en-US" sz="3000" b="1" dirty="0">
                <a:solidFill>
                  <a:srgbClr val="000000"/>
                </a:solidFill>
              </a:rPr>
              <a:t>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000" b="1" dirty="0" err="1">
                <a:solidFill>
                  <a:srgbClr val="000000"/>
                </a:solidFill>
              </a:rPr>
              <a:t>Andacht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zum</a:t>
            </a:r>
            <a:r>
              <a:rPr lang="en-US" sz="3000" b="1" dirty="0">
                <a:solidFill>
                  <a:srgbClr val="000000"/>
                </a:solidFill>
              </a:rPr>
              <a:t> Advent</a:t>
            </a:r>
            <a:br>
              <a:rPr lang="en-US" sz="3000" b="1" dirty="0">
                <a:solidFill>
                  <a:srgbClr val="000000"/>
                </a:solidFill>
              </a:rPr>
            </a:br>
            <a:endParaRPr lang="de-DE" sz="3000" b="1" dirty="0"/>
          </a:p>
        </p:txBody>
      </p:sp>
    </p:spTree>
    <p:extLst>
      <p:ext uri="{BB962C8B-B14F-4D97-AF65-F5344CB8AC3E}">
        <p14:creationId xmlns:p14="http://schemas.microsoft.com/office/powerpoint/2010/main" val="1785489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20">
            <a:extLst>
              <a:ext uri="{FF2B5EF4-FFF2-40B4-BE49-F238E27FC236}">
                <a16:creationId xmlns:a16="http://schemas.microsoft.com/office/drawing/2014/main" id="{0BC9EFE1-D8CB-4668-9980-DB108327A7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20431" y="0"/>
            <a:ext cx="6271569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22">
            <a:extLst>
              <a:ext uri="{FF2B5EF4-FFF2-40B4-BE49-F238E27FC236}">
                <a16:creationId xmlns:a16="http://schemas.microsoft.com/office/drawing/2014/main" id="{7CBAE1BD-B8E4-4029-8AA2-C77E4FED9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D7B09EE-036D-4944-A2F6-14CA9ECB5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817" y="2770632"/>
            <a:ext cx="4672584" cy="210107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>
                <a:solidFill>
                  <a:srgbClr val="000000"/>
                </a:solidFill>
              </a:rPr>
              <a:t>Advent bedeutet für mich,…</a:t>
            </a:r>
          </a:p>
        </p:txBody>
      </p:sp>
      <p:sp>
        <p:nvSpPr>
          <p:cNvPr id="39" name="Freeform 49">
            <a:extLst>
              <a:ext uri="{FF2B5EF4-FFF2-40B4-BE49-F238E27FC236}">
                <a16:creationId xmlns:a16="http://schemas.microsoft.com/office/drawing/2014/main" id="{77DA6D33-2D62-458C-BF5D-DBF612FD5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13915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accent3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1333EE6A-A6AD-4F39-AD83-68E33AC260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5" r="5610" b="3"/>
          <a:stretch/>
        </p:blipFill>
        <p:spPr>
          <a:xfrm>
            <a:off x="6893318" y="770037"/>
            <a:ext cx="5298683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3120528" y="0"/>
                </a:moveTo>
                <a:cubicBezTo>
                  <a:pt x="3874524" y="0"/>
                  <a:pt x="4566062" y="267415"/>
                  <a:pt x="5105473" y="712577"/>
                </a:cubicBezTo>
                <a:lnTo>
                  <a:pt x="5298683" y="888178"/>
                </a:lnTo>
                <a:lnTo>
                  <a:pt x="5298683" y="5352876"/>
                </a:lnTo>
                <a:lnTo>
                  <a:pt x="5105473" y="5528477"/>
                </a:lnTo>
                <a:cubicBezTo>
                  <a:pt x="4874296" y="5719261"/>
                  <a:pt x="4615179" y="5877397"/>
                  <a:pt x="4335177" y="5995828"/>
                </a:cubicBezTo>
                <a:lnTo>
                  <a:pt x="4057556" y="6097438"/>
                </a:lnTo>
                <a:lnTo>
                  <a:pt x="2183499" y="6097438"/>
                </a:lnTo>
                <a:lnTo>
                  <a:pt x="1905878" y="5995828"/>
                </a:lnTo>
                <a:cubicBezTo>
                  <a:pt x="785873" y="5522106"/>
                  <a:pt x="0" y="4413092"/>
                  <a:pt x="0" y="3120527"/>
                </a:cubicBezTo>
                <a:cubicBezTo>
                  <a:pt x="0" y="1397108"/>
                  <a:pt x="1397108" y="0"/>
                  <a:pt x="312052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072961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FCD247D0-D5A2-4F46-9BAA-27DF563A6A29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993366"/>
          </a:solidFill>
          <a:ln>
            <a:solidFill>
              <a:srgbClr val="9900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036F734-EC85-4615-A5AE-9B64D27A1C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025" y="2350294"/>
            <a:ext cx="1857375" cy="1866900"/>
          </a:xfrm>
          <a:prstGeom prst="rect">
            <a:avLst/>
          </a:prstGeom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C83A6E8B-B8BE-4A8F-A096-FC071282DBAD}"/>
              </a:ext>
            </a:extLst>
          </p:cNvPr>
          <p:cNvSpPr txBox="1">
            <a:spLocks/>
          </p:cNvSpPr>
          <p:nvPr/>
        </p:nvSpPr>
        <p:spPr>
          <a:xfrm>
            <a:off x="4540526" y="282955"/>
            <a:ext cx="3110948" cy="3769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b="1" dirty="0">
                <a:solidFill>
                  <a:schemeClr val="bg1"/>
                </a:solidFill>
              </a:rPr>
              <a:t>Advent bedeutet für mich:</a:t>
            </a:r>
          </a:p>
        </p:txBody>
      </p:sp>
    </p:spTree>
    <p:extLst>
      <p:ext uri="{BB962C8B-B14F-4D97-AF65-F5344CB8AC3E}">
        <p14:creationId xmlns:p14="http://schemas.microsoft.com/office/powerpoint/2010/main" val="674404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5CE8AE-1334-4C55-91A9-9910C93B7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ts val="1200"/>
              </a:lnSpc>
              <a:spcAft>
                <a:spcPts val="0"/>
              </a:spcAft>
            </a:pPr>
            <a:r>
              <a:rPr lang="de-DE" b="1" dirty="0">
                <a:solidFill>
                  <a:srgbClr val="7030A0"/>
                </a:solidFill>
              </a:rPr>
              <a:t>Advent heißt Ankunft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4906802-FA34-488E-A57B-BF8D0BF604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720548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b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de-DE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de-DE" sz="4800" dirty="0">
                <a:solidFill>
                  <a:srgbClr val="7030A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Wer kommt denn da eigentlich?</a:t>
            </a:r>
          </a:p>
          <a:p>
            <a:pPr marL="0" indent="0">
              <a:buNone/>
            </a:pPr>
            <a:endParaRPr lang="de-DE" sz="4800" dirty="0">
              <a:solidFill>
                <a:srgbClr val="7030A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br>
              <a:rPr lang="de-DE" dirty="0">
                <a:solidFill>
                  <a:srgbClr val="7030A0"/>
                </a:solidFill>
                <a:latin typeface="Arial Black" panose="020B0A04020102020204" pitchFamily="34" charset="0"/>
              </a:rPr>
            </a:br>
            <a:b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de-DE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375DD2B-50B1-4878-896F-C50F070166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-477079"/>
            <a:ext cx="4559964" cy="685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11705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6545A656-1E17-4F22-AB6C-4E87E64294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5201" y="171521"/>
            <a:ext cx="3141405" cy="3338096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BF2E3C56-C3F5-4978-A9D5-731F67220F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189" y="3754782"/>
            <a:ext cx="3181632" cy="2926724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1E4DCC0F-E6BF-40B7-BCF2-BA02D74913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44" y="171521"/>
            <a:ext cx="2857500" cy="63373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5FB2C011-F89D-46AF-ACE1-DD110CF55A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44" y="3879363"/>
            <a:ext cx="2214636" cy="2978637"/>
          </a:xfrm>
          <a:prstGeom prst="rect">
            <a:avLst/>
          </a:prstGeom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id="{1AD8828C-9B51-49EA-90BB-A16E19CB7131}"/>
              </a:ext>
            </a:extLst>
          </p:cNvPr>
          <p:cNvSpPr/>
          <p:nvPr/>
        </p:nvSpPr>
        <p:spPr>
          <a:xfrm>
            <a:off x="3781402" y="171521"/>
            <a:ext cx="3518014" cy="5643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3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Advent heißt Ankunft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4B1B2F04-2081-4A7D-AA48-3BDA2366E369}"/>
              </a:ext>
            </a:extLst>
          </p:cNvPr>
          <p:cNvSpPr/>
          <p:nvPr/>
        </p:nvSpPr>
        <p:spPr>
          <a:xfrm>
            <a:off x="3523533" y="2364756"/>
            <a:ext cx="4282967" cy="5863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3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Wer kommt da eigentlich?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8CA6ABF3-F22A-407F-A1B4-AAD039C9C7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091" y="171521"/>
            <a:ext cx="4769239" cy="65970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78791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0DF40B2-80F7-4E71-B46C-284163F3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B5CE8AE-1334-4C55-91A9-9910C93B7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48464"/>
            <a:ext cx="3807187" cy="2228074"/>
          </a:xfrm>
        </p:spPr>
        <p:txBody>
          <a:bodyPr>
            <a:normAutofit/>
          </a:bodyPr>
          <a:lstStyle/>
          <a:p>
            <a:pPr>
              <a:spcAft>
                <a:spcPts val="0"/>
              </a:spcAft>
            </a:pPr>
            <a:r>
              <a:rPr lang="de-DE" sz="4000" b="1" dirty="0">
                <a:solidFill>
                  <a:srgbClr val="990099"/>
                </a:solidFill>
              </a:rPr>
              <a:t>Advent heißt Ankunft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4906802-FA34-488E-A57B-BF8D0BF604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962279"/>
            <a:ext cx="3799425" cy="314324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de-DE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de-DE" sz="2000" dirty="0">
                <a:solidFill>
                  <a:srgbClr val="990099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Wer kommt denn da eigentlich?</a:t>
            </a:r>
          </a:p>
          <a:p>
            <a:pPr marL="0" indent="0">
              <a:buNone/>
            </a:pPr>
            <a:endParaRPr lang="de-DE" sz="2000" dirty="0">
              <a:solidFill>
                <a:srgbClr val="990099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br>
              <a:rPr lang="de-DE" sz="2000" dirty="0">
                <a:solidFill>
                  <a:srgbClr val="990099"/>
                </a:solidFill>
                <a:latin typeface="Arial Black" panose="020B0A04020102020204" pitchFamily="34" charset="0"/>
              </a:rPr>
            </a:br>
            <a:r>
              <a:rPr lang="de-DE" sz="2000" dirty="0">
                <a:solidFill>
                  <a:srgbClr val="990099"/>
                </a:solidFill>
                <a:latin typeface="Arial Black" panose="020B0A04020102020204" pitchFamily="34" charset="0"/>
              </a:rPr>
              <a:t>Die Menschen vor 2000 Jahren </a:t>
            </a:r>
            <a:br>
              <a:rPr lang="de-DE" sz="2000" dirty="0">
                <a:solidFill>
                  <a:srgbClr val="990099"/>
                </a:solidFill>
                <a:latin typeface="Arial Black" panose="020B0A04020102020204" pitchFamily="34" charset="0"/>
              </a:rPr>
            </a:br>
            <a:r>
              <a:rPr lang="de-DE" sz="2000" dirty="0">
                <a:solidFill>
                  <a:srgbClr val="990099"/>
                </a:solidFill>
                <a:latin typeface="Arial Black" panose="020B0A04020102020204" pitchFamily="34" charset="0"/>
              </a:rPr>
              <a:t>warten auf den Retter.</a:t>
            </a:r>
            <a:br>
              <a:rPr lang="de-DE" sz="2000" dirty="0">
                <a:solidFill>
                  <a:srgbClr val="990099"/>
                </a:solidFill>
                <a:latin typeface="Arial Black" panose="020B0A04020102020204" pitchFamily="34" charset="0"/>
              </a:rPr>
            </a:br>
            <a:br>
              <a:rPr lang="de-DE" sz="2000" dirty="0">
                <a:solidFill>
                  <a:srgbClr val="99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de-DE" sz="2000" dirty="0">
              <a:solidFill>
                <a:srgbClr val="9900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C5E4FE7-8B8F-4387-A092-E60AFA9612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2" r="2762"/>
          <a:stretch/>
        </p:blipFill>
        <p:spPr>
          <a:xfrm>
            <a:off x="5010386" y="10"/>
            <a:ext cx="7181613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065725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56FC65D6-A755-4816-932F-3DBACBB7BC0A}"/>
              </a:ext>
            </a:extLst>
          </p:cNvPr>
          <p:cNvSpPr/>
          <p:nvPr/>
        </p:nvSpPr>
        <p:spPr>
          <a:xfrm>
            <a:off x="397566" y="1433335"/>
            <a:ext cx="4505738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latin typeface="Arial" panose="020B0604020202020204" pitchFamily="34" charset="0"/>
              </a:rPr>
              <a:t>Retter = MESSIAS:</a:t>
            </a:r>
          </a:p>
          <a:p>
            <a:r>
              <a:rPr lang="de-DE" dirty="0">
                <a:latin typeface="Arial" panose="020B0604020202020204" pitchFamily="34" charset="0"/>
              </a:rPr>
              <a:t>Leitet sich vom hebräischen Wort </a:t>
            </a:r>
          </a:p>
          <a:p>
            <a:r>
              <a:rPr lang="de-DE" dirty="0" err="1">
                <a:latin typeface="Arial" panose="020B0604020202020204" pitchFamily="34" charset="0"/>
              </a:rPr>
              <a:t>ma-schiachab</a:t>
            </a:r>
            <a:r>
              <a:rPr lang="de-DE" dirty="0">
                <a:latin typeface="Arial" panose="020B0604020202020204" pitchFamily="34" charset="0"/>
              </a:rPr>
              <a:t>, griechisch </a:t>
            </a:r>
            <a:r>
              <a:rPr lang="de-DE" dirty="0" err="1">
                <a:latin typeface="Arial" panose="020B0604020202020204" pitchFamily="34" charset="0"/>
              </a:rPr>
              <a:t>christos</a:t>
            </a:r>
            <a:r>
              <a:rPr lang="de-DE" dirty="0">
                <a:latin typeface="Arial" panose="020B0604020202020204" pitchFamily="34" charset="0"/>
              </a:rPr>
              <a:t>, </a:t>
            </a:r>
          </a:p>
          <a:p>
            <a:r>
              <a:rPr lang="de-DE" dirty="0">
                <a:latin typeface="Arial" panose="020B0604020202020204" pitchFamily="34" charset="0"/>
              </a:rPr>
              <a:t>beides übersetzt „der Gesalbte“</a:t>
            </a:r>
          </a:p>
          <a:p>
            <a:endParaRPr lang="de-DE" dirty="0">
              <a:latin typeface="Arial" panose="020B0604020202020204" pitchFamily="34" charset="0"/>
            </a:endParaRPr>
          </a:p>
          <a:p>
            <a:r>
              <a:rPr lang="de-DE" dirty="0">
                <a:latin typeface="Arial" panose="020B0604020202020204" pitchFamily="34" charset="0"/>
              </a:rPr>
              <a:t>Was bedeutet „Gesalbter“?</a:t>
            </a:r>
          </a:p>
          <a:p>
            <a:endParaRPr lang="de-DE" dirty="0">
              <a:latin typeface="Arial" panose="020B0604020202020204" pitchFamily="34" charset="0"/>
            </a:endParaRPr>
          </a:p>
          <a:p>
            <a:r>
              <a:rPr lang="de-DE" dirty="0">
                <a:latin typeface="Arial" panose="020B0604020202020204" pitchFamily="34" charset="0"/>
              </a:rPr>
              <a:t>Gesalbt wurden in den Erzählungen der </a:t>
            </a:r>
          </a:p>
          <a:p>
            <a:r>
              <a:rPr lang="de-DE" dirty="0">
                <a:latin typeface="Arial" panose="020B0604020202020204" pitchFamily="34" charset="0"/>
              </a:rPr>
              <a:t>Hebräischen Bibel Könige, Priester und Propheten – ein Zeichen für die besondere Auserwählung. Sie sind Mittler zwischen Menschen und Gott.</a:t>
            </a:r>
          </a:p>
          <a:p>
            <a:endParaRPr lang="de-DE" dirty="0">
              <a:latin typeface="Arial" panose="020B0604020202020204" pitchFamily="34" charset="0"/>
            </a:endParaRPr>
          </a:p>
          <a:p>
            <a:r>
              <a:rPr lang="de-DE" dirty="0">
                <a:latin typeface="Arial" panose="020B0604020202020204" pitchFamily="34" charset="0"/>
              </a:rPr>
              <a:t>Im Judentum „Messias“ als Titel für eine </a:t>
            </a:r>
            <a:r>
              <a:rPr lang="de-DE" dirty="0" err="1">
                <a:latin typeface="Arial" panose="020B0604020202020204" pitchFamily="34" charset="0"/>
              </a:rPr>
              <a:t>Rettergestalt</a:t>
            </a:r>
            <a:r>
              <a:rPr lang="de-DE" dirty="0">
                <a:latin typeface="Arial" panose="020B0604020202020204" pitchFamily="34" charset="0"/>
              </a:rPr>
              <a:t> verwendet, die direkt von Gott gesandt wird: Diese Gestalt hat politische wie auch übernatürliche Macht. </a:t>
            </a:r>
          </a:p>
          <a:p>
            <a:r>
              <a:rPr lang="de-DE" dirty="0">
                <a:latin typeface="Arial" panose="020B0604020202020204" pitchFamily="34" charset="0"/>
              </a:rPr>
              <a:t>Sie ist mit der David-Dynastie verbunden.</a:t>
            </a:r>
          </a:p>
          <a:p>
            <a:endParaRPr lang="de-DE" sz="2400" dirty="0">
              <a:latin typeface="Arial" panose="020B0604020202020204" pitchFamily="34" charset="0"/>
            </a:endParaRPr>
          </a:p>
          <a:p>
            <a:endParaRPr lang="de-DE" dirty="0">
              <a:latin typeface="Arial" panose="020B0604020202020204" pitchFamily="34" charset="0"/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C7B9775D-37DE-416D-83ED-331ED5F5F4F1}"/>
              </a:ext>
            </a:extLst>
          </p:cNvPr>
          <p:cNvSpPr/>
          <p:nvPr/>
        </p:nvSpPr>
        <p:spPr>
          <a:xfrm>
            <a:off x="4903304" y="1027864"/>
            <a:ext cx="6758609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latin typeface="Arial" panose="020B0604020202020204" pitchFamily="34" charset="0"/>
              </a:rPr>
              <a:t>Im Christentum: </a:t>
            </a:r>
          </a:p>
          <a:p>
            <a:r>
              <a:rPr lang="de-DE" dirty="0">
                <a:latin typeface="Arial" panose="020B0604020202020204" pitchFamily="34" charset="0"/>
              </a:rPr>
              <a:t>Die Jünger*innen und Auferstehungszeugen erkennen in Jesus von </a:t>
            </a:r>
            <a:r>
              <a:rPr lang="de-DE" dirty="0" err="1">
                <a:latin typeface="Arial" panose="020B0604020202020204" pitchFamily="34" charset="0"/>
              </a:rPr>
              <a:t>Nazareh</a:t>
            </a:r>
            <a:r>
              <a:rPr lang="de-DE" dirty="0">
                <a:latin typeface="Arial" panose="020B0604020202020204" pitchFamily="34" charset="0"/>
              </a:rPr>
              <a:t> den jüdischen Messias. </a:t>
            </a:r>
          </a:p>
          <a:p>
            <a:r>
              <a:rPr lang="de-DE" dirty="0">
                <a:latin typeface="Arial" panose="020B0604020202020204" pitchFamily="34" charset="0"/>
              </a:rPr>
              <a:t>Der Titel wird zum Bekenntnis und zum Namen: Jesus </a:t>
            </a:r>
          </a:p>
          <a:p>
            <a:r>
              <a:rPr lang="de-DE" dirty="0">
                <a:latin typeface="Arial" panose="020B0604020202020204" pitchFamily="34" charset="0"/>
              </a:rPr>
              <a:t>Christus.</a:t>
            </a:r>
          </a:p>
          <a:p>
            <a:endParaRPr lang="de-DE" dirty="0">
              <a:latin typeface="Arial" panose="020B0604020202020204" pitchFamily="34" charset="0"/>
            </a:endParaRPr>
          </a:p>
          <a:p>
            <a:r>
              <a:rPr lang="de-DE" dirty="0">
                <a:latin typeface="Arial" panose="020B0604020202020204" pitchFamily="34" charset="0"/>
              </a:rPr>
              <a:t>Im Judentum: Vielfältige Entwicklung über die Jahrhunderte. Heute wird nur noch in wenigen Gruppierungen eine </a:t>
            </a:r>
            <a:r>
              <a:rPr lang="de-DE" dirty="0" err="1">
                <a:latin typeface="Arial" panose="020B0604020202020204" pitchFamily="34" charset="0"/>
              </a:rPr>
              <a:t>Messiasgestalt</a:t>
            </a:r>
            <a:r>
              <a:rPr lang="de-DE" dirty="0">
                <a:latin typeface="Arial" panose="020B0604020202020204" pitchFamily="34" charset="0"/>
              </a:rPr>
              <a:t> erwartet, vielfach eher ein messianisches Zeitalter erhofft.</a:t>
            </a:r>
          </a:p>
          <a:p>
            <a:endParaRPr lang="de-DE" dirty="0">
              <a:latin typeface="Arial" panose="020B0604020202020204" pitchFamily="34" charset="0"/>
            </a:endParaRPr>
          </a:p>
          <a:p>
            <a:r>
              <a:rPr lang="de-DE" dirty="0">
                <a:latin typeface="Arial" panose="020B0604020202020204" pitchFamily="34" charset="0"/>
              </a:rPr>
              <a:t>Eine männliche Gestalt?</a:t>
            </a:r>
          </a:p>
          <a:p>
            <a:r>
              <a:rPr lang="de-DE" dirty="0">
                <a:latin typeface="Arial" panose="020B0604020202020204" pitchFamily="34" charset="0"/>
              </a:rPr>
              <a:t>In der Geschichte ist keine Frau mit </a:t>
            </a:r>
            <a:r>
              <a:rPr lang="de-DE" dirty="0" err="1">
                <a:latin typeface="Arial" panose="020B0604020202020204" pitchFamily="34" charset="0"/>
              </a:rPr>
              <a:t>Messiasanspruch</a:t>
            </a:r>
            <a:r>
              <a:rPr lang="de-DE" dirty="0">
                <a:latin typeface="Arial" panose="020B0604020202020204" pitchFamily="34" charset="0"/>
              </a:rPr>
              <a:t> aufgetreten. </a:t>
            </a:r>
          </a:p>
          <a:p>
            <a:endParaRPr lang="de-DE" dirty="0">
              <a:latin typeface="Arial" panose="020B0604020202020204" pitchFamily="34" charset="0"/>
            </a:endParaRPr>
          </a:p>
          <a:p>
            <a:r>
              <a:rPr lang="de-DE" dirty="0">
                <a:latin typeface="Arial" panose="020B0604020202020204" pitchFamily="34" charset="0"/>
              </a:rPr>
              <a:t>Messias laut Duden:</a:t>
            </a:r>
          </a:p>
          <a:p>
            <a:pPr marL="342900" indent="-342900">
              <a:buAutoNum type="arabicPeriod"/>
            </a:pPr>
            <a:r>
              <a:rPr lang="de-DE" dirty="0">
                <a:latin typeface="Arial" panose="020B0604020202020204" pitchFamily="34" charset="0"/>
              </a:rPr>
              <a:t>Im Alten Testament verheißener königlicher Heilsbringer</a:t>
            </a:r>
          </a:p>
          <a:p>
            <a:pPr marL="342900" indent="-342900">
              <a:buAutoNum type="arabicPeriod"/>
            </a:pPr>
            <a:r>
              <a:rPr lang="de-DE" dirty="0">
                <a:latin typeface="Arial" panose="020B0604020202020204" pitchFamily="34" charset="0"/>
              </a:rPr>
              <a:t>Befreier, Erlöser aus religiöser, sozialer o. ä. Unterdrückung </a:t>
            </a:r>
            <a:endParaRPr lang="de-DE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7385A78D-11BF-42FA-912D-77DD842D4FE4}"/>
              </a:ext>
            </a:extLst>
          </p:cNvPr>
          <p:cNvSpPr/>
          <p:nvPr/>
        </p:nvSpPr>
        <p:spPr>
          <a:xfrm>
            <a:off x="397566" y="703897"/>
            <a:ext cx="4334958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b="1" dirty="0">
                <a:solidFill>
                  <a:srgbClr val="99009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Begriffsklärung</a:t>
            </a:r>
          </a:p>
        </p:txBody>
      </p:sp>
    </p:spTree>
    <p:extLst>
      <p:ext uri="{BB962C8B-B14F-4D97-AF65-F5344CB8AC3E}">
        <p14:creationId xmlns:p14="http://schemas.microsoft.com/office/powerpoint/2010/main" val="2915121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8BC485-46F9-4A16-B7DB-D7D04313A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de-DE" i="1" dirty="0">
                <a:solidFill>
                  <a:srgbClr val="7030A0"/>
                </a:solidFill>
              </a:rPr>
            </a:br>
            <a:r>
              <a:rPr lang="de-DE" sz="3600" dirty="0">
                <a:solidFill>
                  <a:srgbClr val="7030A0"/>
                </a:solidFill>
                <a:latin typeface="Arial Black" panose="020B0A04020102020204" pitchFamily="34" charset="0"/>
              </a:rPr>
              <a:t>Advent bedeutet Ankunft: </a:t>
            </a:r>
            <a:br>
              <a:rPr lang="de-DE" sz="3600" dirty="0">
                <a:solidFill>
                  <a:srgbClr val="7030A0"/>
                </a:solidFill>
                <a:latin typeface="Arial Black" panose="020B0A04020102020204" pitchFamily="34" charset="0"/>
              </a:rPr>
            </a:br>
            <a:r>
              <a:rPr lang="de-DE" sz="3600" dirty="0">
                <a:solidFill>
                  <a:srgbClr val="7030A0"/>
                </a:solidFill>
                <a:latin typeface="Arial Black" panose="020B0A04020102020204" pitchFamily="34" charset="0"/>
              </a:rPr>
              <a:t>Die Menschen vor 2000 Jahren </a:t>
            </a:r>
            <a:br>
              <a:rPr lang="de-DE" sz="3600" dirty="0">
                <a:solidFill>
                  <a:srgbClr val="7030A0"/>
                </a:solidFill>
                <a:latin typeface="Arial Black" panose="020B0A04020102020204" pitchFamily="34" charset="0"/>
              </a:rPr>
            </a:br>
            <a:r>
              <a:rPr lang="de-DE" sz="3600" dirty="0">
                <a:solidFill>
                  <a:srgbClr val="7030A0"/>
                </a:solidFill>
                <a:latin typeface="Arial Black" panose="020B0A04020102020204" pitchFamily="34" charset="0"/>
              </a:rPr>
              <a:t>warten auf den Retter:</a:t>
            </a:r>
            <a:br>
              <a:rPr lang="de-DE" sz="3600" dirty="0">
                <a:solidFill>
                  <a:srgbClr val="7030A0"/>
                </a:solidFill>
                <a:latin typeface="Arial Black" panose="020B0A04020102020204" pitchFamily="34" charset="0"/>
              </a:rPr>
            </a:br>
            <a:endParaRPr lang="de-DE" sz="3600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pic>
        <p:nvPicPr>
          <p:cNvPr id="19" name="Inhaltsplatzhalter 18" descr="Adventskranz, Advent, Adventszeit, Adventsschmuck">
            <a:extLst>
              <a:ext uri="{FF2B5EF4-FFF2-40B4-BE49-F238E27FC236}">
                <a16:creationId xmlns:a16="http://schemas.microsoft.com/office/drawing/2014/main" id="{7CC9601B-A7EC-4D57-9800-EEB8188E80B2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163" y="2836548"/>
            <a:ext cx="3087298" cy="1881226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Rectangle 3">
            <a:extLst>
              <a:ext uri="{FF2B5EF4-FFF2-40B4-BE49-F238E27FC236}">
                <a16:creationId xmlns:a16="http://schemas.microsoft.com/office/drawing/2014/main" id="{6A6FE640-871B-4347-88B7-CBBCC6EEA0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9431" y="2836548"/>
            <a:ext cx="3187647" cy="188122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e-DE" sz="3000" b="1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Advent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e-DE" sz="30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Jesus kommt</a:t>
            </a:r>
            <a:endParaRPr lang="de-DE" sz="3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e-DE" sz="3000" b="1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Ankunft</a:t>
            </a:r>
          </a:p>
        </p:txBody>
      </p:sp>
      <p:pic>
        <p:nvPicPr>
          <p:cNvPr id="22" name="Grafik 21" descr="Im Dunkeln, Kerze, Ali, Licht">
            <a:extLst>
              <a:ext uri="{FF2B5EF4-FFF2-40B4-BE49-F238E27FC236}">
                <a16:creationId xmlns:a16="http://schemas.microsoft.com/office/drawing/2014/main" id="{4C8DB632-115A-4439-B488-4D92E1E3BA2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7020" y="2836548"/>
            <a:ext cx="2746780" cy="1881226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id="{B70E5021-C683-4963-82EC-1398DFB12B61}"/>
              </a:ext>
            </a:extLst>
          </p:cNvPr>
          <p:cNvSpPr/>
          <p:nvPr/>
        </p:nvSpPr>
        <p:spPr>
          <a:xfrm>
            <a:off x="1166240" y="5314749"/>
            <a:ext cx="10419776" cy="1182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e-DE" sz="4000" b="1" i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Die Menschen im Dunkeln sehen ein helles Licht.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e-DE" sz="2000" b="1" i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de-DE" sz="2000" b="1" i="1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 </a:t>
            </a:r>
            <a:r>
              <a:rPr lang="de-DE" sz="2000" b="1" i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Jesaja 9</a:t>
            </a:r>
            <a:endParaRPr lang="de-DE" sz="2000" dirty="0">
              <a:effectLst/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5725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1" grpId="0" animBg="1"/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5CAE4A-142E-4A30-8AF2-7CBABE0C6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b="1" dirty="0">
                <a:solidFill>
                  <a:srgbClr val="7030A0"/>
                </a:solidFill>
              </a:rPr>
              <a:t>Wie stellt sich die Menschen in der Bibel den Retter vor?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31DB53B-E867-4055-88BF-91B2C7407D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de-DE" sz="3000" dirty="0"/>
              <a:t>Die Menschen sehnten sich zur Zeit Jesu nach einem Retter. Ihr Erwartungen begründeten sich auf viele Prophetien im Alten Testament. </a:t>
            </a:r>
          </a:p>
          <a:p>
            <a:pPr marL="0" indent="0">
              <a:buNone/>
            </a:pPr>
            <a:r>
              <a:rPr lang="de-DE" sz="3000" dirty="0"/>
              <a:t>Die Kirche liest heute noch Texte zum Beispiel von </a:t>
            </a:r>
            <a:r>
              <a:rPr lang="de-DE" sz="3000" b="1" dirty="0"/>
              <a:t>Jesaja </a:t>
            </a:r>
            <a:r>
              <a:rPr lang="de-DE" sz="3000" dirty="0"/>
              <a:t>vor. Die Christen deuten die Verheißungen über den Messias im AT auf Jesus Christus.</a:t>
            </a:r>
          </a:p>
          <a:p>
            <a:pPr marL="0" indent="0">
              <a:buNone/>
            </a:pPr>
            <a:r>
              <a:rPr lang="de-DE" sz="3000" dirty="0"/>
              <a:t>Folgender Satz wurde ca. 700 Jahre vor der Geburt Jesu aufgeschrieben, er ist der erste Vers einer Prophetie über einen Retter,…</a:t>
            </a:r>
          </a:p>
        </p:txBody>
      </p:sp>
    </p:spTree>
    <p:extLst>
      <p:ext uri="{BB962C8B-B14F-4D97-AF65-F5344CB8AC3E}">
        <p14:creationId xmlns:p14="http://schemas.microsoft.com/office/powerpoint/2010/main" val="11546260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FFF17B-EA8C-4C74-AC3C-6E4289435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de-DE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DE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Die Menschen im Dunkeln sehen ein helles Licht.</a:t>
            </a:r>
            <a:b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FB8D80E-104F-4D7F-A396-97162B2FC2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 descr="Im Dunkeln, Kerze, Ali, Licht">
            <a:extLst>
              <a:ext uri="{FF2B5EF4-FFF2-40B4-BE49-F238E27FC236}">
                <a16:creationId xmlns:a16="http://schemas.microsoft.com/office/drawing/2014/main" id="{5083D480-54BC-4D37-83D0-138DAB2F2E3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2601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15FBD2-9C8E-4E06-9BB9-C3801199F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b="1" dirty="0">
                <a:solidFill>
                  <a:srgbClr val="7030A0"/>
                </a:solidFill>
              </a:rPr>
              <a:t>Wie stellst du dir einen Retter vor?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05CA9D7-4C24-45AC-902B-499F270EC0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737" y="1822450"/>
            <a:ext cx="4298550" cy="461493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de-DE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Grafik 4" descr="Superman, Supermann, Ubermensch, Übermensch, Freak">
            <a:extLst>
              <a:ext uri="{FF2B5EF4-FFF2-40B4-BE49-F238E27FC236}">
                <a16:creationId xmlns:a16="http://schemas.microsoft.com/office/drawing/2014/main" id="{885CD7C0-06E3-4137-AD87-78CF758B5F3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122443"/>
            <a:ext cx="3374459" cy="390304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A3381C1C-B338-4933-B3A9-0A05C7C8C826}"/>
              </a:ext>
            </a:extLst>
          </p:cNvPr>
          <p:cNvSpPr/>
          <p:nvPr/>
        </p:nvSpPr>
        <p:spPr>
          <a:xfrm>
            <a:off x="4943061" y="1822450"/>
            <a:ext cx="5950226" cy="2376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3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Was bedeutet das Wort </a:t>
            </a:r>
            <a:r>
              <a:rPr lang="de-DE" sz="3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Retter</a:t>
            </a:r>
            <a:r>
              <a:rPr lang="de-DE" sz="3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3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Finde ein anderes Wort für </a:t>
            </a:r>
            <a:r>
              <a:rPr lang="de-DE" sz="3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Retter</a:t>
            </a:r>
            <a:r>
              <a:rPr lang="de-DE" sz="3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!</a:t>
            </a:r>
            <a:endParaRPr lang="de-DE" sz="3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de-DE" sz="3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3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Wie stellst du dir einen </a:t>
            </a:r>
            <a:r>
              <a:rPr lang="de-DE" sz="3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Retter </a:t>
            </a:r>
            <a:r>
              <a:rPr lang="de-DE" sz="3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vor?</a:t>
            </a:r>
            <a:endParaRPr lang="de-DE" sz="3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21662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5">
            <a:extLst>
              <a:ext uri="{FF2B5EF4-FFF2-40B4-BE49-F238E27FC236}">
                <a16:creationId xmlns:a16="http://schemas.microsoft.com/office/drawing/2014/main" id="{1CDDAE22-E12B-47CC-876E-4CF5815391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18783" r="23410" b="-1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6D6A552-47C3-41E8-A687-E623B6F9A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763" y="304642"/>
            <a:ext cx="5317506" cy="1311664"/>
          </a:xfrm>
        </p:spPr>
        <p:txBody>
          <a:bodyPr>
            <a:normAutofit fontScale="90000"/>
          </a:bodyPr>
          <a:lstStyle/>
          <a:p>
            <a:r>
              <a:rPr lang="de-DE" b="1" dirty="0">
                <a:solidFill>
                  <a:srgbClr val="990099"/>
                </a:solidFill>
              </a:rPr>
              <a:t>Advent-</a:t>
            </a:r>
            <a:br>
              <a:rPr lang="de-DE" b="1" dirty="0">
                <a:solidFill>
                  <a:srgbClr val="990099"/>
                </a:solidFill>
              </a:rPr>
            </a:br>
            <a:r>
              <a:rPr lang="de-DE" b="1" dirty="0">
                <a:solidFill>
                  <a:srgbClr val="990099"/>
                </a:solidFill>
              </a:rPr>
              <a:t>Feiertage im Kirchenjahr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DE30964-8E79-44C1-8E99-6D14F7524B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763" y="2580818"/>
            <a:ext cx="4706803" cy="3788830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de-DE" sz="2400" dirty="0">
                <a:solidFill>
                  <a:srgbClr val="000000"/>
                </a:solidFill>
              </a:rPr>
              <a:t>Das Christentum hat die Zeit genau strukturiert und prägt damit bis heute unseren Lebensrhythmus: von der Siebentagewoche bis hin zur Einteilung des Jahres in Festzyklen mit Fastenzeiten und Feiertagen. </a:t>
            </a:r>
          </a:p>
          <a:p>
            <a:pPr marL="0" indent="0">
              <a:buNone/>
            </a:pPr>
            <a:r>
              <a:rPr lang="de-DE" sz="2400" dirty="0">
                <a:solidFill>
                  <a:srgbClr val="000000"/>
                </a:solidFill>
              </a:rPr>
              <a:t>Der Sinn und die Entwicklung der christlichen Zeiten und Feste, ihre gottesdienstliche Formen sowie volkstümliche Bräuche sind in den letzten Jahren in unserer Gesellschaft verloren gegangen.</a:t>
            </a:r>
          </a:p>
          <a:p>
            <a:pPr marL="0" indent="0">
              <a:buNone/>
            </a:pPr>
            <a:endParaRPr lang="de-DE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961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6EAFBB7C-BA65-4034-8F52-32E6C514E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48" y="1555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B9D56ACA-1E9F-4685-8853-D3A4777AC0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55"/>
            <a:ext cx="12192000" cy="6858000"/>
          </a:xfrm>
          <a:custGeom>
            <a:avLst/>
            <a:gdLst>
              <a:gd name="connsiteX0" fmla="*/ 3847754 w 12192000"/>
              <a:gd name="connsiteY0" fmla="*/ 5 h 6858000"/>
              <a:gd name="connsiteX1" fmla="*/ 3847754 w 12192000"/>
              <a:gd name="connsiteY1" fmla="*/ 4197373 h 6858000"/>
              <a:gd name="connsiteX2" fmla="*/ 4423416 w 12192000"/>
              <a:gd name="connsiteY2" fmla="*/ 4197373 h 6858000"/>
              <a:gd name="connsiteX3" fmla="*/ 4430942 w 12192000"/>
              <a:gd name="connsiteY3" fmla="*/ 4172627 h 6858000"/>
              <a:gd name="connsiteX4" fmla="*/ 4570893 w 12192000"/>
              <a:gd name="connsiteY4" fmla="*/ 4067350 h 6858000"/>
              <a:gd name="connsiteX5" fmla="*/ 5082240 w 12192000"/>
              <a:gd name="connsiteY5" fmla="*/ 4000508 h 6858000"/>
              <a:gd name="connsiteX6" fmla="*/ 5767374 w 12192000"/>
              <a:gd name="connsiteY6" fmla="*/ 3903586 h 6858000"/>
              <a:gd name="connsiteX7" fmla="*/ 6455849 w 12192000"/>
              <a:gd name="connsiteY7" fmla="*/ 3820032 h 6858000"/>
              <a:gd name="connsiteX8" fmla="*/ 7144325 w 12192000"/>
              <a:gd name="connsiteY8" fmla="*/ 3820032 h 6858000"/>
              <a:gd name="connsiteX9" fmla="*/ 7341512 w 12192000"/>
              <a:gd name="connsiteY9" fmla="*/ 3826717 h 6858000"/>
              <a:gd name="connsiteX10" fmla="*/ 7344854 w 12192000"/>
              <a:gd name="connsiteY10" fmla="*/ 3826717 h 6858000"/>
              <a:gd name="connsiteX11" fmla="*/ 7534641 w 12192000"/>
              <a:gd name="connsiteY11" fmla="*/ 3832816 h 6858000"/>
              <a:gd name="connsiteX12" fmla="*/ 7534641 w 12192000"/>
              <a:gd name="connsiteY12" fmla="*/ 5 h 6858000"/>
              <a:gd name="connsiteX13" fmla="*/ 3728859 w 12192000"/>
              <a:gd name="connsiteY13" fmla="*/ 0 h 6858000"/>
              <a:gd name="connsiteX14" fmla="*/ 12192000 w 12192000"/>
              <a:gd name="connsiteY14" fmla="*/ 0 h 6858000"/>
              <a:gd name="connsiteX15" fmla="*/ 12192000 w 12192000"/>
              <a:gd name="connsiteY15" fmla="*/ 1 h 6858000"/>
              <a:gd name="connsiteX16" fmla="*/ 7653538 w 12192000"/>
              <a:gd name="connsiteY16" fmla="*/ 1 h 6858000"/>
              <a:gd name="connsiteX17" fmla="*/ 7653538 w 12192000"/>
              <a:gd name="connsiteY17" fmla="*/ 3836633 h 6858000"/>
              <a:gd name="connsiteX18" fmla="*/ 7773901 w 12192000"/>
              <a:gd name="connsiteY18" fmla="*/ 3840500 h 6858000"/>
              <a:gd name="connsiteX19" fmla="*/ 8200440 w 12192000"/>
              <a:gd name="connsiteY19" fmla="*/ 3856793 h 6858000"/>
              <a:gd name="connsiteX20" fmla="*/ 8517940 w 12192000"/>
              <a:gd name="connsiteY20" fmla="*/ 3860135 h 6858000"/>
              <a:gd name="connsiteX21" fmla="*/ 9206418 w 12192000"/>
              <a:gd name="connsiteY21" fmla="*/ 3863477 h 6858000"/>
              <a:gd name="connsiteX22" fmla="*/ 9891553 w 12192000"/>
              <a:gd name="connsiteY22" fmla="*/ 3850108 h 6858000"/>
              <a:gd name="connsiteX23" fmla="*/ 10586714 w 12192000"/>
              <a:gd name="connsiteY23" fmla="*/ 3810003 h 6858000"/>
              <a:gd name="connsiteX24" fmla="*/ 11271848 w 12192000"/>
              <a:gd name="connsiteY24" fmla="*/ 3756529 h 6858000"/>
              <a:gd name="connsiteX25" fmla="*/ 11709667 w 12192000"/>
              <a:gd name="connsiteY25" fmla="*/ 3636212 h 6858000"/>
              <a:gd name="connsiteX26" fmla="*/ 12184248 w 12192000"/>
              <a:gd name="connsiteY26" fmla="*/ 3429001 h 6858000"/>
              <a:gd name="connsiteX27" fmla="*/ 12192000 w 12192000"/>
              <a:gd name="connsiteY27" fmla="*/ 3437173 h 6858000"/>
              <a:gd name="connsiteX28" fmla="*/ 12192000 w 12192000"/>
              <a:gd name="connsiteY28" fmla="*/ 6858000 h 6858000"/>
              <a:gd name="connsiteX29" fmla="*/ 0 w 12192000"/>
              <a:gd name="connsiteY29" fmla="*/ 6858000 h 6858000"/>
              <a:gd name="connsiteX30" fmla="*/ 0 w 12192000"/>
              <a:gd name="connsiteY30" fmla="*/ 6857989 h 6858000"/>
              <a:gd name="connsiteX31" fmla="*/ 6542821 w 12192000"/>
              <a:gd name="connsiteY31" fmla="*/ 6857989 h 6858000"/>
              <a:gd name="connsiteX32" fmla="*/ 6553813 w 12192000"/>
              <a:gd name="connsiteY32" fmla="*/ 6856417 h 6858000"/>
              <a:gd name="connsiteX33" fmla="*/ 6836849 w 12192000"/>
              <a:gd name="connsiteY33" fmla="*/ 6797865 h 6858000"/>
              <a:gd name="connsiteX34" fmla="*/ 5951187 w 12192000"/>
              <a:gd name="connsiteY34" fmla="*/ 6644126 h 6858000"/>
              <a:gd name="connsiteX35" fmla="*/ 6001320 w 12192000"/>
              <a:gd name="connsiteY35" fmla="*/ 6624073 h 6858000"/>
              <a:gd name="connsiteX36" fmla="*/ 5904397 w 12192000"/>
              <a:gd name="connsiteY36" fmla="*/ 6543863 h 6858000"/>
              <a:gd name="connsiteX37" fmla="*/ 5506684 w 12192000"/>
              <a:gd name="connsiteY37" fmla="*/ 6416862 h 6858000"/>
              <a:gd name="connsiteX38" fmla="*/ 6001320 w 12192000"/>
              <a:gd name="connsiteY38" fmla="*/ 6202967 h 6858000"/>
              <a:gd name="connsiteX39" fmla="*/ 5443186 w 12192000"/>
              <a:gd name="connsiteY39" fmla="*/ 5912202 h 6858000"/>
              <a:gd name="connsiteX40" fmla="*/ 5159104 w 12192000"/>
              <a:gd name="connsiteY40" fmla="*/ 5842017 h 6858000"/>
              <a:gd name="connsiteX41" fmla="*/ 6094899 w 12192000"/>
              <a:gd name="connsiteY41" fmla="*/ 5477726 h 6858000"/>
              <a:gd name="connsiteX42" fmla="*/ 4577576 w 12192000"/>
              <a:gd name="connsiteY42" fmla="*/ 5297251 h 6858000"/>
              <a:gd name="connsiteX43" fmla="*/ 4701234 w 12192000"/>
              <a:gd name="connsiteY43" fmla="*/ 5223724 h 6858000"/>
              <a:gd name="connsiteX44" fmla="*/ 5643712 w 12192000"/>
              <a:gd name="connsiteY44" fmla="*/ 5243777 h 6858000"/>
              <a:gd name="connsiteX45" fmla="*/ 5800793 w 12192000"/>
              <a:gd name="connsiteY45" fmla="*/ 5186961 h 6858000"/>
              <a:gd name="connsiteX46" fmla="*/ 5643712 w 12192000"/>
              <a:gd name="connsiteY46" fmla="*/ 5096724 h 6858000"/>
              <a:gd name="connsiteX47" fmla="*/ 5032104 w 12192000"/>
              <a:gd name="connsiteY47" fmla="*/ 5029881 h 6858000"/>
              <a:gd name="connsiteX48" fmla="*/ 4871682 w 12192000"/>
              <a:gd name="connsiteY48" fmla="*/ 4879485 h 6858000"/>
              <a:gd name="connsiteX49" fmla="*/ 4600971 w 12192000"/>
              <a:gd name="connsiteY49" fmla="*/ 4705695 h 6858000"/>
              <a:gd name="connsiteX50" fmla="*/ 4788128 w 12192000"/>
              <a:gd name="connsiteY50" fmla="*/ 4561984 h 6858000"/>
              <a:gd name="connsiteX51" fmla="*/ 4483995 w 12192000"/>
              <a:gd name="connsiteY51" fmla="*/ 4348088 h 6858000"/>
              <a:gd name="connsiteX52" fmla="*/ 4460097 w 12192000"/>
              <a:gd name="connsiteY52" fmla="*/ 4316252 h 6858000"/>
              <a:gd name="connsiteX53" fmla="*/ 0 w 12192000"/>
              <a:gd name="connsiteY53" fmla="*/ 4316252 h 6858000"/>
              <a:gd name="connsiteX54" fmla="*/ 0 w 12192000"/>
              <a:gd name="connsiteY54" fmla="*/ 4197368 h 6858000"/>
              <a:gd name="connsiteX55" fmla="*/ 3728859 w 12192000"/>
              <a:gd name="connsiteY55" fmla="*/ 419736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0" h="6858000">
                <a:moveTo>
                  <a:pt x="3847754" y="5"/>
                </a:moveTo>
                <a:lnTo>
                  <a:pt x="3847754" y="4197373"/>
                </a:lnTo>
                <a:lnTo>
                  <a:pt x="4423416" y="4197373"/>
                </a:lnTo>
                <a:lnTo>
                  <a:pt x="4430942" y="4172627"/>
                </a:lnTo>
                <a:cubicBezTo>
                  <a:pt x="4453920" y="4128344"/>
                  <a:pt x="4509064" y="4095758"/>
                  <a:pt x="4570893" y="4067350"/>
                </a:cubicBezTo>
                <a:cubicBezTo>
                  <a:pt x="4731315" y="3997165"/>
                  <a:pt x="4908447" y="4013876"/>
                  <a:pt x="5082240" y="4000508"/>
                </a:cubicBezTo>
                <a:cubicBezTo>
                  <a:pt x="5312846" y="3970428"/>
                  <a:pt x="5533424" y="3900244"/>
                  <a:pt x="5767374" y="3903586"/>
                </a:cubicBezTo>
                <a:cubicBezTo>
                  <a:pt x="5987953" y="3833401"/>
                  <a:pt x="6231927" y="3910270"/>
                  <a:pt x="6455849" y="3820032"/>
                </a:cubicBezTo>
                <a:cubicBezTo>
                  <a:pt x="6683114" y="3820032"/>
                  <a:pt x="6913720" y="3820032"/>
                  <a:pt x="7144325" y="3820032"/>
                </a:cubicBezTo>
                <a:cubicBezTo>
                  <a:pt x="7211170" y="3823375"/>
                  <a:pt x="7274668" y="3823375"/>
                  <a:pt x="7341512" y="3826717"/>
                </a:cubicBezTo>
                <a:cubicBezTo>
                  <a:pt x="7341512" y="3826717"/>
                  <a:pt x="7344854" y="3826717"/>
                  <a:pt x="7344854" y="3826717"/>
                </a:cubicBezTo>
                <a:lnTo>
                  <a:pt x="7534641" y="3832816"/>
                </a:lnTo>
                <a:lnTo>
                  <a:pt x="7534641" y="5"/>
                </a:lnTo>
                <a:close/>
                <a:moveTo>
                  <a:pt x="3728859" y="0"/>
                </a:moveTo>
                <a:lnTo>
                  <a:pt x="12192000" y="0"/>
                </a:lnTo>
                <a:lnTo>
                  <a:pt x="12192000" y="1"/>
                </a:lnTo>
                <a:lnTo>
                  <a:pt x="7653538" y="1"/>
                </a:lnTo>
                <a:lnTo>
                  <a:pt x="7653538" y="3836633"/>
                </a:lnTo>
                <a:lnTo>
                  <a:pt x="7773901" y="3840500"/>
                </a:lnTo>
                <a:cubicBezTo>
                  <a:pt x="7916359" y="3845096"/>
                  <a:pt x="8058399" y="3850109"/>
                  <a:pt x="8200440" y="3856793"/>
                </a:cubicBezTo>
                <a:cubicBezTo>
                  <a:pt x="8307387" y="3856793"/>
                  <a:pt x="8410993" y="3860135"/>
                  <a:pt x="8517940" y="3860135"/>
                </a:cubicBezTo>
                <a:cubicBezTo>
                  <a:pt x="8745205" y="3876845"/>
                  <a:pt x="8975812" y="3886871"/>
                  <a:pt x="9206418" y="3863477"/>
                </a:cubicBezTo>
                <a:cubicBezTo>
                  <a:pt x="9437024" y="3883530"/>
                  <a:pt x="9660946" y="3870162"/>
                  <a:pt x="9891553" y="3850108"/>
                </a:cubicBezTo>
                <a:cubicBezTo>
                  <a:pt x="10125500" y="3873504"/>
                  <a:pt x="10356108" y="3840082"/>
                  <a:pt x="10586714" y="3810003"/>
                </a:cubicBezTo>
                <a:cubicBezTo>
                  <a:pt x="10817321" y="3823372"/>
                  <a:pt x="11047927" y="3823372"/>
                  <a:pt x="11271848" y="3756529"/>
                </a:cubicBezTo>
                <a:cubicBezTo>
                  <a:pt x="11442298" y="3830056"/>
                  <a:pt x="11525851" y="3589423"/>
                  <a:pt x="11709667" y="3636212"/>
                </a:cubicBezTo>
                <a:cubicBezTo>
                  <a:pt x="11893484" y="3686345"/>
                  <a:pt x="12023827" y="3495843"/>
                  <a:pt x="12184248" y="3429001"/>
                </a:cubicBezTo>
                <a:lnTo>
                  <a:pt x="12192000" y="3437173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6857989"/>
                </a:lnTo>
                <a:lnTo>
                  <a:pt x="6542821" y="6857989"/>
                </a:lnTo>
                <a:lnTo>
                  <a:pt x="6553813" y="6856417"/>
                </a:lnTo>
                <a:cubicBezTo>
                  <a:pt x="6636844" y="6844080"/>
                  <a:pt x="6761651" y="6822931"/>
                  <a:pt x="6836849" y="6797865"/>
                </a:cubicBezTo>
                <a:cubicBezTo>
                  <a:pt x="6663059" y="6794522"/>
                  <a:pt x="5977924" y="6667523"/>
                  <a:pt x="5951187" y="6644126"/>
                </a:cubicBezTo>
                <a:cubicBezTo>
                  <a:pt x="5964556" y="6637442"/>
                  <a:pt x="5984611" y="6630759"/>
                  <a:pt x="6001320" y="6624073"/>
                </a:cubicBezTo>
                <a:cubicBezTo>
                  <a:pt x="5964556" y="6604022"/>
                  <a:pt x="5934477" y="6580627"/>
                  <a:pt x="5904397" y="6543863"/>
                </a:cubicBezTo>
                <a:cubicBezTo>
                  <a:pt x="5807476" y="6420205"/>
                  <a:pt x="5643712" y="6463653"/>
                  <a:pt x="5506684" y="6416862"/>
                </a:cubicBezTo>
                <a:cubicBezTo>
                  <a:pt x="5593580" y="6156177"/>
                  <a:pt x="5824187" y="6253098"/>
                  <a:pt x="6001320" y="6202967"/>
                </a:cubicBezTo>
                <a:cubicBezTo>
                  <a:pt x="5536764" y="6049228"/>
                  <a:pt x="5627001" y="5969017"/>
                  <a:pt x="5443186" y="5912202"/>
                </a:cubicBezTo>
                <a:cubicBezTo>
                  <a:pt x="5212579" y="5842017"/>
                  <a:pt x="5159104" y="5842017"/>
                  <a:pt x="5159104" y="5842017"/>
                </a:cubicBezTo>
                <a:cubicBezTo>
                  <a:pt x="5429816" y="5628122"/>
                  <a:pt x="5754003" y="5858729"/>
                  <a:pt x="6094899" y="5477726"/>
                </a:cubicBezTo>
                <a:cubicBezTo>
                  <a:pt x="5767371" y="5424253"/>
                  <a:pt x="4788128" y="5397515"/>
                  <a:pt x="4577576" y="5297251"/>
                </a:cubicBezTo>
                <a:cubicBezTo>
                  <a:pt x="4657786" y="5334014"/>
                  <a:pt x="4664471" y="5223724"/>
                  <a:pt x="4701234" y="5223724"/>
                </a:cubicBezTo>
                <a:cubicBezTo>
                  <a:pt x="5012051" y="5220383"/>
                  <a:pt x="5329552" y="5283884"/>
                  <a:pt x="5643712" y="5243777"/>
                </a:cubicBezTo>
                <a:cubicBezTo>
                  <a:pt x="5700528" y="5240436"/>
                  <a:pt x="5790766" y="5270513"/>
                  <a:pt x="5800793" y="5186961"/>
                </a:cubicBezTo>
                <a:cubicBezTo>
                  <a:pt x="5810818" y="5083355"/>
                  <a:pt x="5693843" y="5106750"/>
                  <a:pt x="5643712" y="5096724"/>
                </a:cubicBezTo>
                <a:cubicBezTo>
                  <a:pt x="5439842" y="5063302"/>
                  <a:pt x="5239316" y="5049935"/>
                  <a:pt x="5032104" y="5029881"/>
                </a:cubicBezTo>
                <a:cubicBezTo>
                  <a:pt x="4945209" y="5019854"/>
                  <a:pt x="4838261" y="5039907"/>
                  <a:pt x="4871682" y="4879485"/>
                </a:cubicBezTo>
                <a:cubicBezTo>
                  <a:pt x="4844944" y="4725749"/>
                  <a:pt x="4684523" y="4779222"/>
                  <a:pt x="4600971" y="4705695"/>
                </a:cubicBezTo>
                <a:cubicBezTo>
                  <a:pt x="4641075" y="4618800"/>
                  <a:pt x="4754708" y="4678959"/>
                  <a:pt x="4788128" y="4561984"/>
                </a:cubicBezTo>
                <a:cubicBezTo>
                  <a:pt x="4627707" y="4598747"/>
                  <a:pt x="4644418" y="4344747"/>
                  <a:pt x="4483995" y="4348088"/>
                </a:cubicBezTo>
                <a:lnTo>
                  <a:pt x="4460097" y="4316252"/>
                </a:lnTo>
                <a:lnTo>
                  <a:pt x="0" y="4316252"/>
                </a:lnTo>
                <a:lnTo>
                  <a:pt x="0" y="4197368"/>
                </a:lnTo>
                <a:lnTo>
                  <a:pt x="3728859" y="4197368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CB9FA88-6BB9-4ED1-BFEB-69848F4D0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3650" y="4181474"/>
            <a:ext cx="5505814" cy="147133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 b="1"/>
              <a:t>Weltenretter und Helden</a:t>
            </a:r>
            <a:br>
              <a:rPr lang="en-US" sz="4100" b="1"/>
            </a:br>
            <a:r>
              <a:rPr lang="en-US" sz="4100" b="1"/>
              <a:t>heute in Filmen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0148E2B-78D1-4653-82AD-198298794E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561" y="551091"/>
            <a:ext cx="2412999" cy="3217333"/>
          </a:xfrm>
          <a:prstGeom prst="rect">
            <a:avLst/>
          </a:prstGeom>
        </p:spPr>
      </p:pic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5312AD15-5AB7-4F9B-9835-73D38CD3D6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631" y="600819"/>
            <a:ext cx="2897872" cy="2897872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01B7642B-FFA3-42A5-94CB-BF1D6C206C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5446" y="560173"/>
            <a:ext cx="3043847" cy="2868827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844EA39F-13E6-4498-859C-88DC9560CA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09" y="4667534"/>
            <a:ext cx="3050000" cy="163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739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0F7CD5-7B23-45F6-A102-E92399D314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03584"/>
            <a:ext cx="9144000" cy="1060174"/>
          </a:xfrm>
        </p:spPr>
        <p:txBody>
          <a:bodyPr>
            <a:noAutofit/>
          </a:bodyPr>
          <a:lstStyle/>
          <a:p>
            <a:r>
              <a:rPr lang="de-DE" sz="3000" i="1" dirty="0"/>
              <a:t>Die Menschen im Dunkeln sehen ein helles Licht.</a:t>
            </a:r>
            <a:br>
              <a:rPr lang="de-DE" sz="3000" dirty="0"/>
            </a:br>
            <a:endParaRPr lang="de-DE" sz="3000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F771E08-5223-4641-818A-0AEE877F03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282907"/>
            <a:ext cx="9144000" cy="1655762"/>
          </a:xfrm>
        </p:spPr>
        <p:txBody>
          <a:bodyPr>
            <a:normAutofit fontScale="25000" lnSpcReduction="20000"/>
          </a:bodyPr>
          <a:lstStyle/>
          <a:p>
            <a:r>
              <a:rPr lang="de-DE" sz="12000" i="1" dirty="0"/>
              <a:t> </a:t>
            </a:r>
            <a:endParaRPr lang="de-DE" sz="12000" dirty="0"/>
          </a:p>
          <a:p>
            <a:pPr algn="r"/>
            <a:r>
              <a:rPr lang="de-DE" sz="12000" i="1" dirty="0"/>
              <a:t>Ein </a:t>
            </a:r>
            <a:r>
              <a:rPr lang="de-DE" sz="12000" b="1" i="1" dirty="0"/>
              <a:t>Kind </a:t>
            </a:r>
            <a:r>
              <a:rPr lang="de-DE" sz="12000" i="1" dirty="0"/>
              <a:t>wird geboren,</a:t>
            </a:r>
            <a:endParaRPr lang="de-DE" sz="12000" dirty="0"/>
          </a:p>
          <a:p>
            <a:pPr algn="r"/>
            <a:r>
              <a:rPr lang="de-DE" sz="12000" i="1" dirty="0"/>
              <a:t>ein </a:t>
            </a:r>
            <a:r>
              <a:rPr lang="de-DE" sz="12000" b="1" i="1" dirty="0"/>
              <a:t>Sohn</a:t>
            </a:r>
            <a:r>
              <a:rPr lang="de-DE" sz="12000" i="1" dirty="0"/>
              <a:t> gegeben,</a:t>
            </a:r>
            <a:endParaRPr lang="de-DE" sz="12000" dirty="0"/>
          </a:p>
          <a:p>
            <a:pPr algn="r"/>
            <a:r>
              <a:rPr lang="de-DE" sz="12000" i="1" dirty="0"/>
              <a:t>er hat </a:t>
            </a:r>
            <a:r>
              <a:rPr lang="de-DE" sz="12000" b="1" i="1" dirty="0"/>
              <a:t>Macht,</a:t>
            </a:r>
            <a:endParaRPr lang="de-DE" sz="12000" dirty="0"/>
          </a:p>
          <a:p>
            <a:pPr algn="r"/>
            <a:r>
              <a:rPr lang="de-DE" sz="12000" i="1" dirty="0"/>
              <a:t>er heißt </a:t>
            </a:r>
            <a:r>
              <a:rPr lang="de-DE" sz="12000" b="1" i="1" dirty="0"/>
              <a:t>Wunder</a:t>
            </a:r>
            <a:r>
              <a:rPr lang="de-DE" sz="12000" i="1" dirty="0"/>
              <a:t> und </a:t>
            </a:r>
            <a:r>
              <a:rPr lang="de-DE" sz="12000" b="1" i="1" dirty="0"/>
              <a:t>Ratgeber</a:t>
            </a:r>
            <a:endParaRPr lang="de-DE" sz="12000" dirty="0"/>
          </a:p>
          <a:p>
            <a:pPr algn="r"/>
            <a:r>
              <a:rPr lang="de-DE" sz="12000" b="1" i="1" dirty="0"/>
              <a:t>Gott </a:t>
            </a:r>
            <a:r>
              <a:rPr lang="de-DE" sz="12000" i="1" dirty="0"/>
              <a:t>und </a:t>
            </a:r>
            <a:r>
              <a:rPr lang="de-DE" sz="12000" b="1" i="1" dirty="0"/>
              <a:t>Held</a:t>
            </a:r>
            <a:endParaRPr lang="de-DE" sz="12000" dirty="0"/>
          </a:p>
          <a:p>
            <a:pPr algn="r"/>
            <a:r>
              <a:rPr lang="de-DE" sz="12000" b="1" i="1" dirty="0"/>
              <a:t>Ewig</a:t>
            </a:r>
            <a:r>
              <a:rPr lang="de-DE" sz="12000" i="1" dirty="0"/>
              <a:t> und </a:t>
            </a:r>
            <a:r>
              <a:rPr lang="de-DE" sz="12000" b="1" i="1" dirty="0"/>
              <a:t>Vater</a:t>
            </a:r>
            <a:endParaRPr lang="de-DE" sz="12000" dirty="0"/>
          </a:p>
          <a:p>
            <a:pPr algn="r"/>
            <a:r>
              <a:rPr lang="de-DE" sz="12000" b="1" i="1" dirty="0"/>
              <a:t>Friede</a:t>
            </a:r>
            <a:r>
              <a:rPr lang="de-DE" sz="12000" i="1" dirty="0"/>
              <a:t> und </a:t>
            </a:r>
            <a:r>
              <a:rPr lang="de-DE" sz="12000" b="1" i="1" dirty="0"/>
              <a:t>Fürst.</a:t>
            </a:r>
            <a:endParaRPr lang="de-DE" sz="12000" dirty="0"/>
          </a:p>
          <a:p>
            <a:pPr algn="r"/>
            <a:r>
              <a:rPr lang="de-DE" sz="12000" b="1" i="1" dirty="0"/>
              <a:t> </a:t>
            </a:r>
            <a:endParaRPr lang="de-DE" sz="12000" dirty="0"/>
          </a:p>
          <a:p>
            <a:pPr algn="r"/>
            <a:r>
              <a:rPr lang="de-DE" sz="6000" i="1" dirty="0"/>
              <a:t>(aus Jesaja 9, nach Luther 2017, vereinfacht).</a:t>
            </a:r>
            <a:endParaRPr lang="de-DE" sz="6000" dirty="0"/>
          </a:p>
          <a:p>
            <a:endParaRPr lang="de-DE" dirty="0"/>
          </a:p>
        </p:txBody>
      </p:sp>
      <p:pic>
        <p:nvPicPr>
          <p:cNvPr id="4" name="Grafik 3" descr="Im Dunkeln, Kerze, Ali, Licht">
            <a:extLst>
              <a:ext uri="{FF2B5EF4-FFF2-40B4-BE49-F238E27FC236}">
                <a16:creationId xmlns:a16="http://schemas.microsoft.com/office/drawing/2014/main" id="{9FB1C778-605F-4711-839E-C305F3DD064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269" y="2110788"/>
            <a:ext cx="3286540" cy="21542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9117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28BF32D9-623D-4E8A-8998-E74234E7F616}"/>
              </a:ext>
            </a:extLst>
          </p:cNvPr>
          <p:cNvSpPr/>
          <p:nvPr/>
        </p:nvSpPr>
        <p:spPr>
          <a:xfrm>
            <a:off x="2040830" y="164814"/>
            <a:ext cx="3551583" cy="914400"/>
          </a:xfrm>
          <a:prstGeom prst="rect">
            <a:avLst/>
          </a:prstGeom>
          <a:solidFill>
            <a:srgbClr val="E8ED13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3200" dirty="0"/>
              <a:t>Kind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943789AB-37AC-4F0C-9284-15F8D121F342}"/>
              </a:ext>
            </a:extLst>
          </p:cNvPr>
          <p:cNvSpPr/>
          <p:nvPr/>
        </p:nvSpPr>
        <p:spPr>
          <a:xfrm>
            <a:off x="2040830" y="1409704"/>
            <a:ext cx="3551583" cy="914400"/>
          </a:xfrm>
          <a:prstGeom prst="rect">
            <a:avLst/>
          </a:prstGeom>
          <a:solidFill>
            <a:srgbClr val="E8ED13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3200" dirty="0"/>
              <a:t>Macht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C8537C00-F1BC-4ABE-B498-9E4C8A518E97}"/>
              </a:ext>
            </a:extLst>
          </p:cNvPr>
          <p:cNvSpPr/>
          <p:nvPr/>
        </p:nvSpPr>
        <p:spPr>
          <a:xfrm>
            <a:off x="5943599" y="3568994"/>
            <a:ext cx="3551583" cy="914400"/>
          </a:xfrm>
          <a:prstGeom prst="rect">
            <a:avLst/>
          </a:prstGeom>
          <a:solidFill>
            <a:srgbClr val="E8ED13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3200" dirty="0"/>
              <a:t>Ratgeber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E754807B-6E3D-45F6-B89A-B0103D95358D}"/>
              </a:ext>
            </a:extLst>
          </p:cNvPr>
          <p:cNvSpPr/>
          <p:nvPr/>
        </p:nvSpPr>
        <p:spPr>
          <a:xfrm>
            <a:off x="2040828" y="3590783"/>
            <a:ext cx="3551583" cy="914400"/>
          </a:xfrm>
          <a:prstGeom prst="rect">
            <a:avLst/>
          </a:prstGeom>
          <a:solidFill>
            <a:srgbClr val="E8ED13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3200" dirty="0"/>
              <a:t>Wunder 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2D999D47-E5D1-4D70-8A8B-50EFA22B3585}"/>
              </a:ext>
            </a:extLst>
          </p:cNvPr>
          <p:cNvSpPr/>
          <p:nvPr/>
        </p:nvSpPr>
        <p:spPr>
          <a:xfrm>
            <a:off x="5970102" y="1386370"/>
            <a:ext cx="3551583" cy="914400"/>
          </a:xfrm>
          <a:prstGeom prst="rect">
            <a:avLst/>
          </a:prstGeom>
          <a:solidFill>
            <a:srgbClr val="E8ED13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3200" dirty="0"/>
              <a:t>Sohn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D09E30FD-60BF-4B5C-998C-5A834765AF41}"/>
              </a:ext>
            </a:extLst>
          </p:cNvPr>
          <p:cNvSpPr/>
          <p:nvPr/>
        </p:nvSpPr>
        <p:spPr>
          <a:xfrm>
            <a:off x="5943599" y="4733842"/>
            <a:ext cx="3551583" cy="914400"/>
          </a:xfrm>
          <a:prstGeom prst="rect">
            <a:avLst/>
          </a:prstGeom>
          <a:solidFill>
            <a:srgbClr val="E8ED13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3200" dirty="0"/>
              <a:t>Held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EB8260EA-73EC-48EB-81F2-5E35DC51C9C8}"/>
              </a:ext>
            </a:extLst>
          </p:cNvPr>
          <p:cNvSpPr/>
          <p:nvPr/>
        </p:nvSpPr>
        <p:spPr>
          <a:xfrm>
            <a:off x="2040827" y="4652196"/>
            <a:ext cx="3551583" cy="914400"/>
          </a:xfrm>
          <a:prstGeom prst="rect">
            <a:avLst/>
          </a:prstGeom>
          <a:solidFill>
            <a:srgbClr val="E8ED13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3200" dirty="0"/>
              <a:t>Gott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CAA7CF0E-22DE-4F31-B14C-B69FA3473CF5}"/>
              </a:ext>
            </a:extLst>
          </p:cNvPr>
          <p:cNvSpPr/>
          <p:nvPr/>
        </p:nvSpPr>
        <p:spPr>
          <a:xfrm>
            <a:off x="2113719" y="5856595"/>
            <a:ext cx="3551583" cy="914400"/>
          </a:xfrm>
          <a:prstGeom prst="rect">
            <a:avLst/>
          </a:prstGeom>
          <a:solidFill>
            <a:srgbClr val="E8ED13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3200" dirty="0"/>
              <a:t>Ewig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4DA812F4-F823-44BA-94EB-4E1917BF0925}"/>
              </a:ext>
            </a:extLst>
          </p:cNvPr>
          <p:cNvSpPr/>
          <p:nvPr/>
        </p:nvSpPr>
        <p:spPr>
          <a:xfrm>
            <a:off x="5970103" y="5800642"/>
            <a:ext cx="3551583" cy="914400"/>
          </a:xfrm>
          <a:prstGeom prst="rect">
            <a:avLst/>
          </a:prstGeom>
          <a:solidFill>
            <a:srgbClr val="E8ED13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3200" dirty="0"/>
              <a:t>Vater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FB2BF4C3-C470-4313-A195-27D978BD0E90}"/>
              </a:ext>
            </a:extLst>
          </p:cNvPr>
          <p:cNvSpPr/>
          <p:nvPr/>
        </p:nvSpPr>
        <p:spPr>
          <a:xfrm>
            <a:off x="2040829" y="2529370"/>
            <a:ext cx="3551583" cy="914400"/>
          </a:xfrm>
          <a:prstGeom prst="rect">
            <a:avLst/>
          </a:prstGeom>
          <a:solidFill>
            <a:srgbClr val="E8ED13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3200" dirty="0"/>
              <a:t>Fürst </a:t>
            </a: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CBAFFB6A-F30F-4E3D-9927-30795F83C8A5}"/>
              </a:ext>
            </a:extLst>
          </p:cNvPr>
          <p:cNvSpPr/>
          <p:nvPr/>
        </p:nvSpPr>
        <p:spPr>
          <a:xfrm>
            <a:off x="6003230" y="2502194"/>
            <a:ext cx="3551583" cy="914400"/>
          </a:xfrm>
          <a:prstGeom prst="rect">
            <a:avLst/>
          </a:prstGeom>
          <a:solidFill>
            <a:srgbClr val="E8ED13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3200" dirty="0"/>
              <a:t>Friede </a:t>
            </a:r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173657A6-305E-4323-99DE-F651250ED1E8}"/>
              </a:ext>
            </a:extLst>
          </p:cNvPr>
          <p:cNvSpPr/>
          <p:nvPr/>
        </p:nvSpPr>
        <p:spPr>
          <a:xfrm>
            <a:off x="5943598" y="164814"/>
            <a:ext cx="3551583" cy="914400"/>
          </a:xfrm>
          <a:prstGeom prst="rect">
            <a:avLst/>
          </a:prstGeom>
          <a:solidFill>
            <a:srgbClr val="E8ED13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3200" dirty="0"/>
              <a:t>Licht</a:t>
            </a:r>
          </a:p>
        </p:txBody>
      </p:sp>
    </p:spTree>
    <p:extLst>
      <p:ext uri="{BB962C8B-B14F-4D97-AF65-F5344CB8AC3E}">
        <p14:creationId xmlns:p14="http://schemas.microsoft.com/office/powerpoint/2010/main" val="2371312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1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CE0DE304-F88E-40CD-A29A-142E7419F18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22876">
            <a:off x="3659808" y="-883279"/>
            <a:ext cx="3991683" cy="75064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31660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F75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EA2F43FE-2524-4F00-B086-89A68D5DD1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49" y="788543"/>
            <a:ext cx="3122143" cy="21855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AE11C209-7407-470D-8053-EFC65D7C44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83" r="15578" b="-3"/>
          <a:stretch/>
        </p:blipFill>
        <p:spPr>
          <a:xfrm>
            <a:off x="1454351" y="3748194"/>
            <a:ext cx="1441338" cy="2471631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9504BE7-0375-4C7C-9F3F-D8B7230DB61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9" r="-3" b="-3"/>
          <a:stretch/>
        </p:blipFill>
        <p:spPr>
          <a:xfrm>
            <a:off x="4386178" y="650497"/>
            <a:ext cx="3243898" cy="5571066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5524" y="487090"/>
            <a:ext cx="3588174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377DF3D-4215-4439-84FA-B7A5611947F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0" r="8447" b="-3"/>
          <a:stretch/>
        </p:blipFill>
        <p:spPr>
          <a:xfrm>
            <a:off x="8313518" y="664430"/>
            <a:ext cx="3252903" cy="5543199"/>
          </a:xfrm>
          <a:prstGeom prst="rect">
            <a:avLst/>
          </a:prstGeom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2672754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062B25-A53A-4DA7-A3C7-637DE3CF3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884117"/>
            <a:ext cx="10515600" cy="1325563"/>
          </a:xfrm>
        </p:spPr>
        <p:txBody>
          <a:bodyPr/>
          <a:lstStyle/>
          <a:p>
            <a:r>
              <a:rPr lang="de-DE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Aufgabenstellungen</a:t>
            </a:r>
          </a:p>
        </p:txBody>
      </p:sp>
    </p:spTree>
    <p:extLst>
      <p:ext uri="{BB962C8B-B14F-4D97-AF65-F5344CB8AC3E}">
        <p14:creationId xmlns:p14="http://schemas.microsoft.com/office/powerpoint/2010/main" val="464231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0B7CD0E-0C19-4E0B-BF3E-2916AF8F98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659" y="156720"/>
            <a:ext cx="6655796" cy="4801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24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Schreibe einige Namen von Jesus aus dem Text auf.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24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Verwandle das Rechteck in eine Kerze!</a:t>
            </a:r>
            <a:endParaRPr kumimoji="0" lang="de-DE" altLang="de-DE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2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2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Die Menschen im Dunkeln sehen ein helles Licht.</a:t>
            </a:r>
            <a:endParaRPr kumimoji="0" lang="de-DE" altLang="de-DE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2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Ein </a:t>
            </a:r>
            <a:r>
              <a:rPr kumimoji="0" lang="de-DE" altLang="de-DE" sz="24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Kind </a:t>
            </a:r>
            <a:r>
              <a:rPr kumimoji="0" lang="de-DE" altLang="de-DE" sz="2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wird geboren,</a:t>
            </a:r>
            <a:endParaRPr kumimoji="0" lang="de-DE" altLang="de-DE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2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ein </a:t>
            </a:r>
            <a:r>
              <a:rPr kumimoji="0" lang="de-DE" altLang="de-DE" sz="24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Sohn</a:t>
            </a:r>
            <a:r>
              <a:rPr kumimoji="0" lang="de-DE" altLang="de-DE" sz="2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gegeben,</a:t>
            </a:r>
            <a:endParaRPr kumimoji="0" lang="de-DE" altLang="de-DE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2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er hat </a:t>
            </a:r>
            <a:r>
              <a:rPr kumimoji="0" lang="de-DE" altLang="de-DE" sz="24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Macht,</a:t>
            </a:r>
            <a:endParaRPr kumimoji="0" lang="de-DE" altLang="de-DE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2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er heißt </a:t>
            </a:r>
            <a:r>
              <a:rPr kumimoji="0" lang="de-DE" altLang="de-DE" sz="24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Wunder</a:t>
            </a:r>
            <a:r>
              <a:rPr kumimoji="0" lang="de-DE" altLang="de-DE" sz="2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und </a:t>
            </a:r>
            <a:r>
              <a:rPr kumimoji="0" lang="de-DE" altLang="de-DE" sz="24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Ratgeber</a:t>
            </a:r>
            <a:endParaRPr kumimoji="0" lang="de-DE" altLang="de-DE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24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Gott </a:t>
            </a:r>
            <a:r>
              <a:rPr kumimoji="0" lang="de-DE" altLang="de-DE" sz="2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und </a:t>
            </a:r>
            <a:r>
              <a:rPr kumimoji="0" lang="de-DE" altLang="de-DE" sz="24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Held</a:t>
            </a:r>
            <a:endParaRPr kumimoji="0" lang="de-DE" altLang="de-DE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24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Ewig</a:t>
            </a:r>
            <a:r>
              <a:rPr kumimoji="0" lang="de-DE" altLang="de-DE" sz="2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und </a:t>
            </a:r>
            <a:r>
              <a:rPr kumimoji="0" lang="de-DE" altLang="de-DE" sz="24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Vater</a:t>
            </a:r>
            <a:endParaRPr kumimoji="0" lang="de-DE" altLang="de-DE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24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Friede</a:t>
            </a:r>
            <a:r>
              <a:rPr kumimoji="0" lang="de-DE" altLang="de-DE" sz="2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und </a:t>
            </a:r>
            <a:r>
              <a:rPr kumimoji="0" lang="de-DE" altLang="de-DE" sz="24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Fürst.</a:t>
            </a:r>
            <a:endParaRPr kumimoji="0" lang="de-DE" altLang="de-DE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von Jesaja</a:t>
            </a:r>
            <a:endParaRPr kumimoji="0" lang="de-DE" altLang="de-DE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0338744A-283E-4C11-94DB-F23995E560AC}"/>
              </a:ext>
            </a:extLst>
          </p:cNvPr>
          <p:cNvSpPr>
            <a:spLocks/>
          </p:cNvSpPr>
          <p:nvPr/>
        </p:nvSpPr>
        <p:spPr>
          <a:xfrm>
            <a:off x="8395584" y="1745772"/>
            <a:ext cx="2632710" cy="294894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3200" dirty="0"/>
              <a:t>Wunder</a:t>
            </a:r>
          </a:p>
          <a:p>
            <a:pPr algn="ctr"/>
            <a:r>
              <a:rPr lang="de-DE" sz="3200" dirty="0"/>
              <a:t>Held</a:t>
            </a:r>
          </a:p>
          <a:p>
            <a:pPr algn="ctr"/>
            <a:r>
              <a:rPr lang="de-DE" sz="3200" dirty="0"/>
              <a:t>Friede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235565A9-EC5A-4568-9661-AB822DC3A2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5948" y="-1568222"/>
            <a:ext cx="184731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de-DE" altLang="de-D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de-DE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A175D9B2-CBF5-4BFF-934C-CC7557973BC4}"/>
              </a:ext>
            </a:extLst>
          </p:cNvPr>
          <p:cNvSpPr/>
          <p:nvPr/>
        </p:nvSpPr>
        <p:spPr>
          <a:xfrm>
            <a:off x="336659" y="4694712"/>
            <a:ext cx="76013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2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Wie stellst du dir einen Retter oder einen Helden vor?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2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Wie lebt er? Was macht er? 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2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Male und schreibe! Gib ihm Namen! </a:t>
            </a:r>
            <a:endParaRPr lang="de-DE" altLang="de-DE" sz="2400" dirty="0"/>
          </a:p>
        </p:txBody>
      </p:sp>
      <p:sp>
        <p:nvSpPr>
          <p:cNvPr id="7" name="Träne 6">
            <a:extLst>
              <a:ext uri="{FF2B5EF4-FFF2-40B4-BE49-F238E27FC236}">
                <a16:creationId xmlns:a16="http://schemas.microsoft.com/office/drawing/2014/main" id="{1B32513D-4287-42BA-AF7B-A23BF8EE1214}"/>
              </a:ext>
            </a:extLst>
          </p:cNvPr>
          <p:cNvSpPr/>
          <p:nvPr/>
        </p:nvSpPr>
        <p:spPr>
          <a:xfrm rot="19032994">
            <a:off x="9254739" y="795130"/>
            <a:ext cx="914400" cy="914400"/>
          </a:xfrm>
          <a:prstGeom prst="teardrop">
            <a:avLst>
              <a:gd name="adj" fmla="val 128986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2648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604B95D2-79FC-4EF6-8745-DD4AE240D5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87502DC0-DF7F-4043-B795-1E629F1163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330" y="-571210"/>
            <a:ext cx="4041913" cy="7294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3000" b="1" i="0" u="none" strike="noStrike" cap="none" normalizeH="0" baseline="0" dirty="0">
              <a:ln>
                <a:noFill/>
              </a:ln>
              <a:solidFill>
                <a:srgbClr val="7030A0"/>
              </a:solidFill>
              <a:effectLst/>
              <a:latin typeface="Arial" panose="020B060402020202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3000" b="0" i="0" u="none" strike="noStrike" cap="none" normalizeH="0" baseline="0" dirty="0">
              <a:ln>
                <a:noFill/>
              </a:ln>
              <a:solidFill>
                <a:srgbClr val="7030A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3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de-DE" altLang="de-DE" sz="3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kumimoji="0" lang="de-DE" altLang="de-DE" sz="3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 der Stadt und in den    Häusern werden viel Lichter aufgehängt:</a:t>
            </a:r>
            <a:endParaRPr kumimoji="0" lang="de-DE" altLang="de-DE" sz="3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3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altLang="de-DE" sz="3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Was bedeuten die Lichter für dich?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e-DE" altLang="de-DE" sz="3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altLang="de-DE" sz="3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Was denken Christen: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e-DE" altLang="de-DE" sz="3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3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Für </a:t>
            </a:r>
            <a:r>
              <a:rPr kumimoji="0" lang="de-DE" altLang="de-DE" sz="3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wen</a:t>
            </a:r>
            <a:r>
              <a:rPr kumimoji="0" lang="de-DE" altLang="de-DE" sz="3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steht das Licht in der Adventszeit ?</a:t>
            </a:r>
            <a:endParaRPr kumimoji="0" lang="de-DE" altLang="de-DE" sz="3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3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D5C49F2-1D4D-4539-90E9-76CFB0DC4F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026" y="0"/>
            <a:ext cx="746097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8826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75D7C795-AEC3-470D-80A8-009A6ACC396C}"/>
              </a:ext>
            </a:extLst>
          </p:cNvPr>
          <p:cNvSpPr/>
          <p:nvPr/>
        </p:nvSpPr>
        <p:spPr>
          <a:xfrm>
            <a:off x="397566" y="424070"/>
            <a:ext cx="4717774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Jesus sagt: Ich bin das Licht.</a:t>
            </a:r>
          </a:p>
          <a:p>
            <a:pPr marL="457200" lvl="0" indent="-45720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de-DE" altLang="de-DE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de-DE" altLang="de-DE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altLang="de-DE" sz="3200" dirty="0"/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Jesus sagt zu uns: Ihr seid das Licht!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altLang="de-DE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altLang="de-DE" sz="3200" dirty="0"/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Licht sein</a:t>
            </a:r>
            <a:r>
              <a:rPr lang="de-DE" altLang="de-DE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für andere: 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Finde Beispiele!</a:t>
            </a:r>
            <a:endParaRPr lang="de-DE" altLang="de-DE" sz="3200" dirty="0"/>
          </a:p>
        </p:txBody>
      </p:sp>
      <p:pic>
        <p:nvPicPr>
          <p:cNvPr id="3" name="Grafik 2" descr="Im Dunkeln, Kerze, Ali, Licht">
            <a:extLst>
              <a:ext uri="{FF2B5EF4-FFF2-40B4-BE49-F238E27FC236}">
                <a16:creationId xmlns:a16="http://schemas.microsoft.com/office/drawing/2014/main" id="{4FA95557-5E46-426E-93F3-5E8214F3FD8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5340" y="0"/>
            <a:ext cx="7076660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23326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fik 4">
            <a:extLst>
              <a:ext uri="{FF2B5EF4-FFF2-40B4-BE49-F238E27FC236}">
                <a16:creationId xmlns:a16="http://schemas.microsoft.com/office/drawing/2014/main" id="{3A572B33-A51E-4EBE-A48A-9116F0D9EE6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8" t="750" r="42614" b="8342"/>
          <a:stretch/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551CB87-B762-46C9-94E9-E65F12E86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lvl="0" fontAlgn="base">
              <a:spcAft>
                <a:spcPct val="0"/>
              </a:spcAft>
            </a:pPr>
            <a:br>
              <a:rPr lang="en-US" altLang="de-DE" sz="2600" dirty="0"/>
            </a:br>
            <a:br>
              <a:rPr lang="en-US" altLang="de-DE" sz="2600" dirty="0"/>
            </a:br>
            <a:r>
              <a:rPr lang="en-US" altLang="de-DE" b="1" dirty="0" err="1"/>
              <a:t>Bastele</a:t>
            </a:r>
            <a:r>
              <a:rPr lang="en-US" altLang="de-DE" b="1" dirty="0"/>
              <a:t> </a:t>
            </a:r>
            <a:r>
              <a:rPr lang="en-US" altLang="de-DE" b="1" dirty="0" err="1"/>
              <a:t>ein</a:t>
            </a:r>
            <a:r>
              <a:rPr lang="en-US" altLang="de-DE" b="1" dirty="0"/>
              <a:t> Licht und </a:t>
            </a:r>
            <a:r>
              <a:rPr lang="en-US" altLang="de-DE" b="1" dirty="0" err="1"/>
              <a:t>verschenke</a:t>
            </a:r>
            <a:r>
              <a:rPr lang="en-US" altLang="de-DE" b="1" dirty="0"/>
              <a:t> </a:t>
            </a:r>
            <a:r>
              <a:rPr lang="en-US" altLang="de-DE" b="1" dirty="0" err="1"/>
              <a:t>es</a:t>
            </a:r>
            <a:r>
              <a:rPr lang="en-US" altLang="de-DE" b="1" dirty="0"/>
              <a:t> an </a:t>
            </a:r>
            <a:r>
              <a:rPr lang="en-US" altLang="de-DE" b="1" dirty="0" err="1"/>
              <a:t>jemanden</a:t>
            </a:r>
            <a:r>
              <a:rPr lang="en-US" altLang="de-DE" b="1" dirty="0"/>
              <a:t>.</a:t>
            </a:r>
            <a:br>
              <a:rPr lang="en-US" altLang="de-DE" b="1" dirty="0"/>
            </a:br>
            <a:br>
              <a:rPr lang="en-US" altLang="de-DE" b="1" dirty="0"/>
            </a:br>
            <a:r>
              <a:rPr lang="en-US" altLang="de-DE" b="1" dirty="0"/>
              <a:t>                                                                </a:t>
            </a:r>
            <a:br>
              <a:rPr lang="en-US" altLang="de-DE" b="1" dirty="0"/>
            </a:br>
            <a:endParaRPr lang="en-US" b="1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3BE24130-4134-40B2-8DDA-EA7025B4B2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452426"/>
            <a:ext cx="23596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kumimoji="0" lang="de-DE" altLang="de-DE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Calibri" panose="020F0502020204030204" pitchFamily="34" charset="0"/>
              </a:rPr>
              <a:t>-</a:t>
            </a:r>
            <a:endParaRPr kumimoji="0" lang="de-DE" alt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15037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BC9EFE1-D8CB-4668-9980-DB108327A7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20431" y="0"/>
            <a:ext cx="6271569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CBAE1BD-B8E4-4029-8AA2-C77E4FED9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Freeform 49">
            <a:extLst>
              <a:ext uri="{FF2B5EF4-FFF2-40B4-BE49-F238E27FC236}">
                <a16:creationId xmlns:a16="http://schemas.microsoft.com/office/drawing/2014/main" id="{77DA6D33-2D62-458C-BF5D-DBF612FD5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13915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accent3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Inhaltsplatzhalter 18" descr="Adventskranz, Advent, Adventszeit, Adventsschmuck">
            <a:extLst>
              <a:ext uri="{FF2B5EF4-FFF2-40B4-BE49-F238E27FC236}">
                <a16:creationId xmlns:a16="http://schemas.microsoft.com/office/drawing/2014/main" id="{C805E584-3783-422A-AD32-85E341E2A921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07" r="22901" b="-1"/>
          <a:stretch/>
        </p:blipFill>
        <p:spPr bwMode="auto">
          <a:xfrm>
            <a:off x="6893318" y="770037"/>
            <a:ext cx="5298683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3120528" y="0"/>
                </a:moveTo>
                <a:cubicBezTo>
                  <a:pt x="3874524" y="0"/>
                  <a:pt x="4566062" y="267415"/>
                  <a:pt x="5105473" y="712577"/>
                </a:cubicBezTo>
                <a:lnTo>
                  <a:pt x="5298683" y="888178"/>
                </a:lnTo>
                <a:lnTo>
                  <a:pt x="5298683" y="5352876"/>
                </a:lnTo>
                <a:lnTo>
                  <a:pt x="5105473" y="5528477"/>
                </a:lnTo>
                <a:cubicBezTo>
                  <a:pt x="4874296" y="5719261"/>
                  <a:pt x="4615179" y="5877397"/>
                  <a:pt x="4335177" y="5995828"/>
                </a:cubicBezTo>
                <a:lnTo>
                  <a:pt x="4057556" y="6097438"/>
                </a:lnTo>
                <a:lnTo>
                  <a:pt x="2183499" y="6097438"/>
                </a:lnTo>
                <a:lnTo>
                  <a:pt x="1905878" y="5995828"/>
                </a:lnTo>
                <a:cubicBezTo>
                  <a:pt x="785873" y="5522106"/>
                  <a:pt x="0" y="4413092"/>
                  <a:pt x="0" y="3120527"/>
                </a:cubicBezTo>
                <a:cubicBezTo>
                  <a:pt x="0" y="1397108"/>
                  <a:pt x="1397108" y="0"/>
                  <a:pt x="3120528" y="0"/>
                </a:cubicBezTo>
                <a:close/>
              </a:path>
            </a:pathLst>
          </a:custGeom>
          <a:noFill/>
        </p:spPr>
      </p:pic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851A9A33-BE69-4F18-9911-7AFACF20B61F}"/>
              </a:ext>
            </a:extLst>
          </p:cNvPr>
          <p:cNvSpPr txBox="1">
            <a:spLocks/>
          </p:cNvSpPr>
          <p:nvPr/>
        </p:nvSpPr>
        <p:spPr>
          <a:xfrm>
            <a:off x="502297" y="1905331"/>
            <a:ext cx="5709321" cy="452596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i="1" dirty="0"/>
              <a:t>„</a:t>
            </a:r>
            <a:r>
              <a:rPr lang="de-DE" i="1" dirty="0">
                <a:solidFill>
                  <a:srgbClr val="FF0000"/>
                </a:solidFill>
              </a:rPr>
              <a:t>Christentum</a:t>
            </a:r>
            <a:r>
              <a:rPr lang="de-DE" dirty="0"/>
              <a:t> ist für die meisten eine </a:t>
            </a:r>
            <a:r>
              <a:rPr lang="de-DE" i="1" dirty="0">
                <a:solidFill>
                  <a:srgbClr val="FF0000"/>
                </a:solidFill>
              </a:rPr>
              <a:t>Fremdreligion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e-DE" dirty="0"/>
              <a:t>und christlicher Glaube ist eine Fremdsprache.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e-DE" dirty="0"/>
              <a:t>Religion ist aber wahrnehmbare Praxis und nicht einfach Lehre. "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e-DE" dirty="0"/>
              <a:t>Prof. </a:t>
            </a:r>
            <a:r>
              <a:rPr lang="de-DE" i="1" dirty="0"/>
              <a:t>Hartmut Rupp</a:t>
            </a:r>
          </a:p>
          <a:p>
            <a:pPr marL="0" indent="0">
              <a:buNone/>
            </a:pPr>
            <a:r>
              <a:rPr lang="de-DE" dirty="0"/>
              <a:t>und wir Lehrkräfte wissen:</a:t>
            </a:r>
          </a:p>
          <a:p>
            <a:pPr marL="0" indent="0">
              <a:buNone/>
            </a:pPr>
            <a:r>
              <a:rPr lang="de-DE" dirty="0"/>
              <a:t>Eine Fremdsprache kann man erlernen ! </a:t>
            </a:r>
            <a:r>
              <a:rPr lang="de-DE" dirty="0">
                <a:sym typeface="Wingdings" panose="05000000000000000000" pitchFamily="2" charset="2"/>
              </a:rPr>
              <a:t></a:t>
            </a:r>
            <a:endParaRPr lang="de-DE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D09914C5-23EE-4CC9-B7D0-329E80CF0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297" y="289884"/>
            <a:ext cx="6211617" cy="1325563"/>
          </a:xfrm>
        </p:spPr>
        <p:txBody>
          <a:bodyPr/>
          <a:lstStyle/>
          <a:p>
            <a:r>
              <a:rPr lang="de-DE" b="1" dirty="0">
                <a:solidFill>
                  <a:srgbClr val="990099"/>
                </a:solidFill>
              </a:rPr>
              <a:t>Advent-</a:t>
            </a:r>
            <a:br>
              <a:rPr lang="de-DE" b="1" dirty="0">
                <a:solidFill>
                  <a:srgbClr val="990099"/>
                </a:solidFill>
              </a:rPr>
            </a:br>
            <a:r>
              <a:rPr lang="de-DE" b="1" dirty="0">
                <a:solidFill>
                  <a:srgbClr val="990099"/>
                </a:solidFill>
              </a:rPr>
              <a:t>Feiertage im Kirchenjahr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95272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E65E984F-C990-4253-ABBB-7D98DA816B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55" b="86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F6589B3-8335-4357-B736-6F92D0029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98" y="798445"/>
            <a:ext cx="4803636" cy="1311664"/>
          </a:xfrm>
        </p:spPr>
        <p:txBody>
          <a:bodyPr>
            <a:normAutofit/>
          </a:bodyPr>
          <a:lstStyle/>
          <a:p>
            <a:r>
              <a:rPr lang="de-DE" b="1" dirty="0">
                <a:solidFill>
                  <a:srgbClr val="000000"/>
                </a:solidFill>
              </a:rPr>
              <a:t>Advent-</a:t>
            </a:r>
            <a:br>
              <a:rPr lang="de-DE" b="1" dirty="0">
                <a:solidFill>
                  <a:srgbClr val="000000"/>
                </a:solidFill>
              </a:rPr>
            </a:br>
            <a:r>
              <a:rPr lang="de-DE" b="1" dirty="0">
                <a:solidFill>
                  <a:srgbClr val="000000"/>
                </a:solidFill>
              </a:rPr>
              <a:t>Zünd ein Licht an…</a:t>
            </a:r>
          </a:p>
        </p:txBody>
      </p:sp>
    </p:spTree>
    <p:extLst>
      <p:ext uri="{BB962C8B-B14F-4D97-AF65-F5344CB8AC3E}">
        <p14:creationId xmlns:p14="http://schemas.microsoft.com/office/powerpoint/2010/main" val="16925867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E35E5B-A728-4A97-9B69-182835EF4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>
                <a:solidFill>
                  <a:srgbClr val="990099"/>
                </a:solidFill>
              </a:rPr>
              <a:t>Advent- Feiertage im Kirchenjahr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1E9A64C-4348-423A-B4DE-C90EFA6B89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3087"/>
            <a:ext cx="5309382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de-DE" dirty="0"/>
              <a:t>Obwohl zunehmend Menschen heute wenig über die Inhalte des christlichen Glaubens verstehen,</a:t>
            </a:r>
          </a:p>
          <a:p>
            <a:pPr marL="0" indent="0">
              <a:buNone/>
            </a:pPr>
            <a:r>
              <a:rPr lang="de-DE" dirty="0"/>
              <a:t>sie lieben vor allem die Bräuche in der Advents- und Weihnachtszeit.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Und gerade in und nach der Corona –Zeit wird vielen bewusst, auf wie viele liebgewonnene Sachen und Traditionen sie in der Advents- und Weihnachtszeit verzichten müssen und mussten.</a:t>
            </a:r>
          </a:p>
        </p:txBody>
      </p:sp>
      <p:pic>
        <p:nvPicPr>
          <p:cNvPr id="4" name="Inhaltsplatzhalter 18" descr="Adventskranz, Advent, Adventszeit, Adventsschmuck">
            <a:extLst>
              <a:ext uri="{FF2B5EF4-FFF2-40B4-BE49-F238E27FC236}">
                <a16:creationId xmlns:a16="http://schemas.microsoft.com/office/drawing/2014/main" id="{03606A97-3A4D-440E-A9B1-705D92C4E9E0}"/>
              </a:ext>
            </a:extLst>
          </p:cNvPr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07" r="22901" b="-1"/>
          <a:stretch/>
        </p:blipFill>
        <p:spPr bwMode="auto">
          <a:xfrm>
            <a:off x="6893318" y="770037"/>
            <a:ext cx="5298683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3120528" y="0"/>
                </a:moveTo>
                <a:cubicBezTo>
                  <a:pt x="3874524" y="0"/>
                  <a:pt x="4566062" y="267415"/>
                  <a:pt x="5105473" y="712577"/>
                </a:cubicBezTo>
                <a:lnTo>
                  <a:pt x="5298683" y="888178"/>
                </a:lnTo>
                <a:lnTo>
                  <a:pt x="5298683" y="5352876"/>
                </a:lnTo>
                <a:lnTo>
                  <a:pt x="5105473" y="5528477"/>
                </a:lnTo>
                <a:cubicBezTo>
                  <a:pt x="4874296" y="5719261"/>
                  <a:pt x="4615179" y="5877397"/>
                  <a:pt x="4335177" y="5995828"/>
                </a:cubicBezTo>
                <a:lnTo>
                  <a:pt x="4057556" y="6097438"/>
                </a:lnTo>
                <a:lnTo>
                  <a:pt x="2183499" y="6097438"/>
                </a:lnTo>
                <a:lnTo>
                  <a:pt x="1905878" y="5995828"/>
                </a:lnTo>
                <a:cubicBezTo>
                  <a:pt x="785873" y="5522106"/>
                  <a:pt x="0" y="4413092"/>
                  <a:pt x="0" y="3120527"/>
                </a:cubicBezTo>
                <a:cubicBezTo>
                  <a:pt x="0" y="1397108"/>
                  <a:pt x="1397108" y="0"/>
                  <a:pt x="3120528" y="0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4166804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C:\Users\susanne.gaertner\AppData\Local\Microsoft\Windows\INetCache\Content.Word\20200519_105343.jpg">
            <a:extLst>
              <a:ext uri="{FF2B5EF4-FFF2-40B4-BE49-F238E27FC236}">
                <a16:creationId xmlns:a16="http://schemas.microsoft.com/office/drawing/2014/main" id="{73FA1357-9D72-4A1D-B6C3-9AECBF6AB2E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4811798" y="-934391"/>
            <a:ext cx="6400800" cy="6795846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0D8E72B4-424A-4DE0-B581-ABD05760D0C1}"/>
              </a:ext>
            </a:extLst>
          </p:cNvPr>
          <p:cNvSpPr/>
          <p:nvPr/>
        </p:nvSpPr>
        <p:spPr>
          <a:xfrm>
            <a:off x="424072" y="1099861"/>
            <a:ext cx="3419059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000" b="1" dirty="0"/>
              <a:t>Feiertage im Kirchenjahr </a:t>
            </a:r>
            <a:r>
              <a:rPr lang="de-DE" sz="3000" dirty="0"/>
              <a:t>sind </a:t>
            </a:r>
          </a:p>
          <a:p>
            <a:r>
              <a:rPr lang="de-DE" sz="3000" b="1" dirty="0"/>
              <a:t>Feste des Glaubens</a:t>
            </a:r>
            <a:r>
              <a:rPr lang="de-DE" sz="3000" dirty="0"/>
              <a:t>.</a:t>
            </a:r>
          </a:p>
          <a:p>
            <a:endParaRPr lang="de-DE" sz="2400" dirty="0"/>
          </a:p>
          <a:p>
            <a:r>
              <a:rPr lang="de-DE" sz="2400" dirty="0"/>
              <a:t>Die meisten Feiertage stellen</a:t>
            </a:r>
          </a:p>
          <a:p>
            <a:r>
              <a:rPr lang="de-DE" sz="2400" dirty="0"/>
              <a:t>die </a:t>
            </a:r>
            <a:r>
              <a:rPr lang="de-DE" sz="2400" b="1" dirty="0"/>
              <a:t>göttliche Natur Jesu </a:t>
            </a:r>
            <a:r>
              <a:rPr lang="de-DE" sz="2400" dirty="0"/>
              <a:t>in den Mittelpunkt.  (Advent, Weihnachten, Epiphanias,  Drei Könige, Passions- und Osterfeiertage, Christi Himmelfahrt, usw. …). 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CCDF2426-88FB-4A01-951D-D606B38BBB58}"/>
              </a:ext>
            </a:extLst>
          </p:cNvPr>
          <p:cNvSpPr/>
          <p:nvPr/>
        </p:nvSpPr>
        <p:spPr>
          <a:xfrm>
            <a:off x="4015407" y="5356107"/>
            <a:ext cx="3074505" cy="9144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2400" dirty="0"/>
              <a:t>Historisch-kritische Forschung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14B66EBA-467E-4861-8DDB-8C546BBA801E}"/>
              </a:ext>
            </a:extLst>
          </p:cNvPr>
          <p:cNvSpPr/>
          <p:nvPr/>
        </p:nvSpPr>
        <p:spPr>
          <a:xfrm>
            <a:off x="8335616" y="5354735"/>
            <a:ext cx="3074505" cy="9144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2400" dirty="0"/>
              <a:t>Jesus in </a:t>
            </a:r>
          </a:p>
          <a:p>
            <a:pPr algn="ctr"/>
            <a:r>
              <a:rPr lang="de-DE" sz="2400" dirty="0"/>
              <a:t>den Evangelien</a:t>
            </a:r>
          </a:p>
        </p:txBody>
      </p:sp>
    </p:spTree>
    <p:extLst>
      <p:ext uri="{BB962C8B-B14F-4D97-AF65-F5344CB8AC3E}">
        <p14:creationId xmlns:p14="http://schemas.microsoft.com/office/powerpoint/2010/main" val="537874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CFF926A-5CCE-4D7F-ADE9-1BAEE350B1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437243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b="1" dirty="0"/>
              <a:t>Feiertage im Kirchenjahr </a:t>
            </a:r>
            <a:r>
              <a:rPr lang="de-DE" dirty="0"/>
              <a:t>sind </a:t>
            </a:r>
          </a:p>
          <a:p>
            <a:pPr marL="0" indent="0">
              <a:buNone/>
            </a:pPr>
            <a:r>
              <a:rPr lang="de-DE" b="1" dirty="0"/>
              <a:t>Feste des Glaubens</a:t>
            </a:r>
            <a:r>
              <a:rPr lang="de-DE" dirty="0"/>
              <a:t>.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Sie feiern die Erfahrungen der Menschen mit dem Gott der Bibel,</a:t>
            </a:r>
          </a:p>
          <a:p>
            <a:pPr marL="0" indent="0">
              <a:buNone/>
            </a:pPr>
            <a:r>
              <a:rPr lang="de-DE" dirty="0"/>
              <a:t>ihre Zeugnisse zu bestimmten Ereignissen und Offenbarungen,</a:t>
            </a:r>
          </a:p>
          <a:p>
            <a:pPr marL="0" indent="0">
              <a:buNone/>
            </a:pPr>
            <a:r>
              <a:rPr lang="de-DE" dirty="0"/>
              <a:t>ihre (Glaubens-)Bekenntnisse</a:t>
            </a:r>
          </a:p>
          <a:p>
            <a:pPr marL="0" indent="0">
              <a:buNone/>
            </a:pPr>
            <a:r>
              <a:rPr lang="de-DE" dirty="0"/>
              <a:t>und mit den Festen verbundene Bräuche.</a:t>
            </a:r>
          </a:p>
        </p:txBody>
      </p:sp>
      <p:sp>
        <p:nvSpPr>
          <p:cNvPr id="4" name="Titel 4">
            <a:extLst>
              <a:ext uri="{FF2B5EF4-FFF2-40B4-BE49-F238E27FC236}">
                <a16:creationId xmlns:a16="http://schemas.microsoft.com/office/drawing/2014/main" id="{BCA18CD9-54CE-4F3E-8778-FD5840748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>
                <a:solidFill>
                  <a:srgbClr val="990099"/>
                </a:solidFill>
              </a:rPr>
              <a:t>Advent-</a:t>
            </a:r>
            <a:br>
              <a:rPr lang="de-DE" b="1" dirty="0">
                <a:solidFill>
                  <a:srgbClr val="990099"/>
                </a:solidFill>
              </a:rPr>
            </a:br>
            <a:r>
              <a:rPr lang="de-DE" b="1" dirty="0">
                <a:solidFill>
                  <a:srgbClr val="990099"/>
                </a:solidFill>
              </a:rPr>
              <a:t>Feiertage im Kirchenjahr</a:t>
            </a:r>
            <a:endParaRPr lang="de-DE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768B9B5B-A951-476B-B94C-904EBCEC1507}"/>
              </a:ext>
            </a:extLst>
          </p:cNvPr>
          <p:cNvSpPr/>
          <p:nvPr/>
        </p:nvSpPr>
        <p:spPr>
          <a:xfrm>
            <a:off x="8203095" y="694774"/>
            <a:ext cx="3352801" cy="5339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e-DE" sz="5000" dirty="0">
                <a:latin typeface="Brush Script MT" panose="030608020404060703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Credo</a:t>
            </a:r>
            <a:endParaRPr lang="de-DE" sz="5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e-DE" sz="5000" dirty="0">
                <a:latin typeface="Brush Script MT" panose="030608020404060703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Ich glaube an Gott,</a:t>
            </a:r>
            <a:endParaRPr lang="de-DE" sz="5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e-DE" sz="5000" dirty="0">
                <a:latin typeface="Brush Script MT" panose="030608020404060703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den Vater,</a:t>
            </a:r>
            <a:endParaRPr lang="de-DE" sz="5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e-DE" sz="5000" dirty="0">
                <a:latin typeface="Brush Script MT" panose="030608020404060703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den Allmächtigen.</a:t>
            </a:r>
            <a:endParaRPr lang="de-DE" sz="5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5054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28247C3-695F-4DAC-8EC9-74D4C813FD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0573" y="3219968"/>
            <a:ext cx="10515600" cy="3379615"/>
          </a:xfrm>
        </p:spPr>
        <p:txBody>
          <a:bodyPr>
            <a:normAutofit fontScale="92500" lnSpcReduction="10000"/>
          </a:bodyPr>
          <a:lstStyle/>
          <a:p>
            <a:r>
              <a:rPr lang="de-DE" b="1" dirty="0">
                <a:solidFill>
                  <a:schemeClr val="tx1"/>
                </a:solidFill>
              </a:rPr>
              <a:t>Die  4 Modulen zum Advent</a:t>
            </a:r>
          </a:p>
          <a:p>
            <a:r>
              <a:rPr lang="de-DE" b="1" dirty="0">
                <a:solidFill>
                  <a:schemeClr val="tx1"/>
                </a:solidFill>
              </a:rPr>
              <a:t>wollen einladen, </a:t>
            </a:r>
          </a:p>
          <a:p>
            <a:r>
              <a:rPr lang="de-DE" b="1" dirty="0">
                <a:solidFill>
                  <a:schemeClr val="tx1"/>
                </a:solidFill>
              </a:rPr>
              <a:t>sich auf alte Glaubenszeugnisse unserer Vorfahren</a:t>
            </a:r>
          </a:p>
          <a:p>
            <a:r>
              <a:rPr lang="de-DE" b="1" dirty="0">
                <a:solidFill>
                  <a:schemeClr val="tx1"/>
                </a:solidFill>
              </a:rPr>
              <a:t>einzulassen </a:t>
            </a:r>
          </a:p>
          <a:p>
            <a:r>
              <a:rPr lang="de-DE" b="1" dirty="0">
                <a:solidFill>
                  <a:schemeClr val="tx1"/>
                </a:solidFill>
              </a:rPr>
              <a:t>und Verständnis wecken,</a:t>
            </a:r>
          </a:p>
          <a:p>
            <a:r>
              <a:rPr lang="de-DE" b="1" dirty="0">
                <a:solidFill>
                  <a:schemeClr val="tx1"/>
                </a:solidFill>
              </a:rPr>
              <a:t>wie sich Adventsbräuche entwickeln haben.</a:t>
            </a:r>
          </a:p>
          <a:p>
            <a:r>
              <a:rPr lang="de-DE" b="1" dirty="0">
                <a:solidFill>
                  <a:schemeClr val="tx1"/>
                </a:solidFill>
              </a:rPr>
              <a:t>Die uns in der Bibel überlieferten Texte wollen wir meditieren </a:t>
            </a:r>
          </a:p>
          <a:p>
            <a:r>
              <a:rPr lang="de-DE" b="1" dirty="0">
                <a:solidFill>
                  <a:schemeClr val="tx1"/>
                </a:solidFill>
              </a:rPr>
              <a:t>und als Kraftquelle für unser Leben neu entdecken.</a:t>
            </a:r>
          </a:p>
        </p:txBody>
      </p:sp>
      <p:pic>
        <p:nvPicPr>
          <p:cNvPr id="5" name="Inhaltsplatzhalter 18" descr="Adventskranz, Advent, Adventszeit, Adventsschmuck">
            <a:extLst>
              <a:ext uri="{FF2B5EF4-FFF2-40B4-BE49-F238E27FC236}">
                <a16:creationId xmlns:a16="http://schemas.microsoft.com/office/drawing/2014/main" id="{27CFAC6F-AC4C-4CF9-8FB4-EB55AC3CCC59}"/>
              </a:ext>
            </a:extLst>
          </p:cNvPr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07" r="22901" b="-1"/>
          <a:stretch/>
        </p:blipFill>
        <p:spPr bwMode="auto">
          <a:xfrm>
            <a:off x="9329530" y="72143"/>
            <a:ext cx="2756453" cy="3978501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3120528" y="0"/>
                </a:moveTo>
                <a:cubicBezTo>
                  <a:pt x="3874524" y="0"/>
                  <a:pt x="4566062" y="267415"/>
                  <a:pt x="5105473" y="712577"/>
                </a:cubicBezTo>
                <a:lnTo>
                  <a:pt x="5298683" y="888178"/>
                </a:lnTo>
                <a:lnTo>
                  <a:pt x="5298683" y="5352876"/>
                </a:lnTo>
                <a:lnTo>
                  <a:pt x="5105473" y="5528477"/>
                </a:lnTo>
                <a:cubicBezTo>
                  <a:pt x="4874296" y="5719261"/>
                  <a:pt x="4615179" y="5877397"/>
                  <a:pt x="4335177" y="5995828"/>
                </a:cubicBezTo>
                <a:lnTo>
                  <a:pt x="4057556" y="6097438"/>
                </a:lnTo>
                <a:lnTo>
                  <a:pt x="2183499" y="6097438"/>
                </a:lnTo>
                <a:lnTo>
                  <a:pt x="1905878" y="5995828"/>
                </a:lnTo>
                <a:cubicBezTo>
                  <a:pt x="785873" y="5522106"/>
                  <a:pt x="0" y="4413092"/>
                  <a:pt x="0" y="3120527"/>
                </a:cubicBezTo>
                <a:cubicBezTo>
                  <a:pt x="0" y="1397108"/>
                  <a:pt x="1397108" y="0"/>
                  <a:pt x="3120528" y="0"/>
                </a:cubicBezTo>
                <a:close/>
              </a:path>
            </a:pathLst>
          </a:custGeom>
          <a:noFill/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349A99F5-8591-4FB9-BAD4-D95B1934CF61}"/>
              </a:ext>
            </a:extLst>
          </p:cNvPr>
          <p:cNvSpPr/>
          <p:nvPr/>
        </p:nvSpPr>
        <p:spPr>
          <a:xfrm>
            <a:off x="450573" y="481905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2400" b="1" dirty="0"/>
              <a:t>Glaube braucht Regelmäßigkeit und Zeit,</a:t>
            </a:r>
          </a:p>
          <a:p>
            <a:r>
              <a:rPr lang="de-DE" sz="2400" b="1" dirty="0"/>
              <a:t>damit er nicht zum Unglauben wird.</a:t>
            </a:r>
          </a:p>
          <a:p>
            <a:r>
              <a:rPr lang="de-DE" sz="2400" b="1" dirty="0"/>
              <a:t>Gott wahrnehmen in unseren Alltäglichkeiten, Festen, Bräuchen und Ritualen.</a:t>
            </a:r>
          </a:p>
          <a:p>
            <a:r>
              <a:rPr lang="de-DE" sz="2400" b="1" dirty="0"/>
              <a:t>Erwarten wir das?</a:t>
            </a:r>
          </a:p>
        </p:txBody>
      </p:sp>
    </p:spTree>
    <p:extLst>
      <p:ext uri="{BB962C8B-B14F-4D97-AF65-F5344CB8AC3E}">
        <p14:creationId xmlns:p14="http://schemas.microsoft.com/office/powerpoint/2010/main" val="1664461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768C21-300A-422B-B53B-3C65DE18A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534" y="4862174"/>
            <a:ext cx="10515600" cy="1325563"/>
          </a:xfrm>
        </p:spPr>
        <p:txBody>
          <a:bodyPr/>
          <a:lstStyle/>
          <a:p>
            <a:r>
              <a:rPr lang="de-DE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Meditation zum Advent</a:t>
            </a:r>
          </a:p>
        </p:txBody>
      </p:sp>
    </p:spTree>
    <p:extLst>
      <p:ext uri="{BB962C8B-B14F-4D97-AF65-F5344CB8AC3E}">
        <p14:creationId xmlns:p14="http://schemas.microsoft.com/office/powerpoint/2010/main" val="36793964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2ACB2E5925C064B95B2CB5552E5EE5A" ma:contentTypeVersion="15" ma:contentTypeDescription="Ein neues Dokument erstellen." ma:contentTypeScope="" ma:versionID="2386e28910d5acacea2ed86d55104b30">
  <xsd:schema xmlns:xsd="http://www.w3.org/2001/XMLSchema" xmlns:xs="http://www.w3.org/2001/XMLSchema" xmlns:p="http://schemas.microsoft.com/office/2006/metadata/properties" xmlns:ns2="28681d8c-7356-4815-8e22-b29f3722e650" xmlns:ns3="a1c5dfc3-91d7-4df5-88b1-a72183af92b0" targetNamespace="http://schemas.microsoft.com/office/2006/metadata/properties" ma:root="true" ma:fieldsID="b2b1e4cb514ab20e7bf883e536436e19" ns2:_="" ns3:_="">
    <xsd:import namespace="28681d8c-7356-4815-8e22-b29f3722e650"/>
    <xsd:import namespace="a1c5dfc3-91d7-4df5-88b1-a72183af92b0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681d8c-7356-4815-8e22-b29f3722e650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Wert der Dokument-ID" ma:description="Der Wert der diesem Element zugewiesenen Dokument-ID." ma:internalName="_dlc_DocId" ma:readOnly="false">
      <xsd:simpleType>
        <xsd:restriction base="dms:Text"/>
      </xsd:simpleType>
    </xsd:element>
    <xsd:element name="_dlc_DocIdUrl" ma:index="9" nillable="true" ma:displayName="Dokument-ID" ma:description="Permanenter Hyperlink zu diesem Dokument." ma:format="Hyperlink" ma:hidden="true" ma:internalName="_dlc_DocIdUrl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false">
      <xsd:simpleType>
        <xsd:restriction base="dms:Boolean"/>
      </xsd:simple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a075b205-b9ff-4e89-88c4-c668ea09af0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c5dfc3-91d7-4df5-88b1-a72183af92b0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9ab7d4f9-dc29-4eb6-9211-72d9dc72e122}" ma:internalName="TaxCatchAll" ma:showField="CatchAllData" ma:web="a1c5dfc3-91d7-4df5-88b1-a72183af92b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PersistId xmlns="28681d8c-7356-4815-8e22-b29f3722e650" xsi:nil="true"/>
    <_dlc_DocId xmlns="28681d8c-7356-4815-8e22-b29f3722e650" xsi:nil="true"/>
    <_dlc_DocIdUrl xmlns="28681d8c-7356-4815-8e22-b29f3722e650">
      <Url xsi:nil="true"/>
      <Description xsi:nil="true"/>
    </_dlc_DocIdUrl>
    <TaxCatchAll xmlns="a1c5dfc3-91d7-4df5-88b1-a72183af92b0" xsi:nil="true"/>
    <lcf76f155ced4ddcb4097134ff3c332f xmlns="28681d8c-7356-4815-8e22-b29f3722e65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3E19BB4-23E4-4605-BD23-E4DAC40E90A6}"/>
</file>

<file path=customXml/itemProps2.xml><?xml version="1.0" encoding="utf-8"?>
<ds:datastoreItem xmlns:ds="http://schemas.openxmlformats.org/officeDocument/2006/customXml" ds:itemID="{DB982BDF-7CFB-462E-B7F5-E8AA6FDEBB38}"/>
</file>

<file path=customXml/itemProps3.xml><?xml version="1.0" encoding="utf-8"?>
<ds:datastoreItem xmlns:ds="http://schemas.openxmlformats.org/officeDocument/2006/customXml" ds:itemID="{6A1BA46D-FB29-4D02-A906-49BB46910E17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1357</Words>
  <Application>Microsoft Office PowerPoint</Application>
  <PresentationFormat>Breitbild</PresentationFormat>
  <Paragraphs>257</Paragraphs>
  <Slides>40</Slides>
  <Notes>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40</vt:i4>
      </vt:variant>
    </vt:vector>
  </HeadingPairs>
  <TitlesOfParts>
    <vt:vector size="48" baseType="lpstr">
      <vt:lpstr>Arial</vt:lpstr>
      <vt:lpstr>Arial Black</vt:lpstr>
      <vt:lpstr>Brush Script MT</vt:lpstr>
      <vt:lpstr>Calibri</vt:lpstr>
      <vt:lpstr>Calibri Light</vt:lpstr>
      <vt:lpstr>Times New Roman</vt:lpstr>
      <vt:lpstr>Wingdings</vt:lpstr>
      <vt:lpstr>Office Theme</vt:lpstr>
      <vt:lpstr>Advent</vt:lpstr>
      <vt:lpstr>PPP Advent 1 </vt:lpstr>
      <vt:lpstr>Advent- Feiertage im Kirchenjahr</vt:lpstr>
      <vt:lpstr>Advent- Feiertage im Kirchenjahr</vt:lpstr>
      <vt:lpstr>Advent- Feiertage im Kirchenjahr</vt:lpstr>
      <vt:lpstr>PowerPoint-Präsentation</vt:lpstr>
      <vt:lpstr>Advent- Feiertage im Kirchenjahr</vt:lpstr>
      <vt:lpstr>PowerPoint-Präsentation</vt:lpstr>
      <vt:lpstr>Meditation zum Advent</vt:lpstr>
      <vt:lpstr>PowerPoint-Präsentation</vt:lpstr>
      <vt:lpstr>PowerPoint-Präsentation</vt:lpstr>
      <vt:lpstr>PowerPoint-Präsentation</vt:lpstr>
      <vt:lpstr>Fachdidaktische Impulse</vt:lpstr>
      <vt:lpstr>PowerPoint-Präsentation</vt:lpstr>
      <vt:lpstr>PowerPoint-Präsentation</vt:lpstr>
      <vt:lpstr>Lied: Zünd ein Licht an</vt:lpstr>
      <vt:lpstr>Advent- Zünd ein Licht an…</vt:lpstr>
      <vt:lpstr>Ritual der Einheit: </vt:lpstr>
      <vt:lpstr>PowerPoint-Präsentation</vt:lpstr>
      <vt:lpstr>Advent bedeutet für mich,…</vt:lpstr>
      <vt:lpstr>PowerPoint-Präsentation</vt:lpstr>
      <vt:lpstr>Advent heißt Ankunft</vt:lpstr>
      <vt:lpstr>PowerPoint-Präsentation</vt:lpstr>
      <vt:lpstr>Advent heißt Ankunft</vt:lpstr>
      <vt:lpstr>PowerPoint-Präsentation</vt:lpstr>
      <vt:lpstr> Advent bedeutet Ankunft:  Die Menschen vor 2000 Jahren  warten auf den Retter: </vt:lpstr>
      <vt:lpstr>Wie stellt sich die Menschen in der Bibel den Retter vor?</vt:lpstr>
      <vt:lpstr> Die Menschen im Dunkeln sehen ein helles Licht. </vt:lpstr>
      <vt:lpstr>Wie stellst du dir einen Retter vor?</vt:lpstr>
      <vt:lpstr>Weltenretter und Helden heute in Filmen</vt:lpstr>
      <vt:lpstr>Die Menschen im Dunkeln sehen ein helles Licht. </vt:lpstr>
      <vt:lpstr>PowerPoint-Präsentation</vt:lpstr>
      <vt:lpstr>PowerPoint-Präsentation</vt:lpstr>
      <vt:lpstr>PowerPoint-Präsentation</vt:lpstr>
      <vt:lpstr>Aufgabenstellungen</vt:lpstr>
      <vt:lpstr>PowerPoint-Präsentation</vt:lpstr>
      <vt:lpstr>PowerPoint-Präsentation</vt:lpstr>
      <vt:lpstr>PowerPoint-Präsentation</vt:lpstr>
      <vt:lpstr>  Bastele ein Licht und verschenke es an jemanden.                                                                   </vt:lpstr>
      <vt:lpstr>Advent- Zünd ein Licht an…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Gärtner, Susanne</dc:creator>
  <cp:lastModifiedBy>Augustyn, Gunhild</cp:lastModifiedBy>
  <cp:revision>50</cp:revision>
  <dcterms:created xsi:type="dcterms:W3CDTF">2020-11-19T16:03:23Z</dcterms:created>
  <dcterms:modified xsi:type="dcterms:W3CDTF">2022-11-09T12:59:02Z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0x01010002ACB2E5925C064B95B2CB5552E5EE5A</vt:lpwstr>
  </property>
</Properties>
</file>