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3283" r:id="rId7"/>
    <p:sldId id="258" r:id="rId8"/>
    <p:sldId id="259" r:id="rId9"/>
    <p:sldId id="262" r:id="rId10"/>
    <p:sldId id="276" r:id="rId11"/>
    <p:sldId id="277" r:id="rId12"/>
    <p:sldId id="257" r:id="rId13"/>
    <p:sldId id="261" r:id="rId14"/>
    <p:sldId id="263" r:id="rId15"/>
    <p:sldId id="264" r:id="rId16"/>
    <p:sldId id="265" r:id="rId17"/>
    <p:sldId id="278" r:id="rId18"/>
    <p:sldId id="266" r:id="rId19"/>
    <p:sldId id="3282" r:id="rId20"/>
    <p:sldId id="267" r:id="rId21"/>
    <p:sldId id="268" r:id="rId22"/>
    <p:sldId id="3285"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C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19" autoAdjust="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2C355-DC94-44CF-ACC2-8E536826A1E0}" type="datetimeFigureOut">
              <a:rPr lang="de-DE" smtClean="0"/>
              <a:t>31.03.2022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0E28E-ECA9-4FFF-A9F4-4A9C9749D7D9}" type="slidenum">
              <a:rPr lang="de-DE" smtClean="0"/>
              <a:t>‹Nr.›</a:t>
            </a:fld>
            <a:endParaRPr lang="de-DE"/>
          </a:p>
        </p:txBody>
      </p:sp>
    </p:spTree>
    <p:extLst>
      <p:ext uri="{BB962C8B-B14F-4D97-AF65-F5344CB8AC3E}">
        <p14:creationId xmlns:p14="http://schemas.microsoft.com/office/powerpoint/2010/main" val="330065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63ED7-8F3E-4143-B7A9-08B13C97FAF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FE6A722-0E0A-4603-862E-C6D0135AA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5F88F2-F2BE-4B81-B90B-5E792F4FC8F2}"/>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637022C2-0E52-426E-A496-636F4AB795A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F1367-1961-4AF2-9ECF-CADA57D9896F}"/>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373579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C36CD-4D7B-4B0F-AA5C-E45C86492EF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A273B0-5C9F-44DA-94D1-2924C6F847E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CB748F-F120-44E5-9F47-1B956476BF4B}"/>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A94E06CC-207C-4142-BD7D-56A34E3E51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D4E082-B9A4-482E-B279-B5EE7F23CA9F}"/>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339409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A7AFA5-2775-4CE2-8EC0-A373B6A6C78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EFE9F58-53CF-4550-86D8-69C95075A06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F90609-6A6D-4C3E-9726-55D274B7D7C4}"/>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EB2CEE4C-4990-4E10-85AD-09DD7D4D91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421685-1DEA-48D3-A375-B2ADCCA5B09B}"/>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279440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 Text + großes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66EBE-0EC1-1D48-9222-893935FDCCF9}"/>
              </a:ext>
            </a:extLst>
          </p:cNvPr>
          <p:cNvSpPr>
            <a:spLocks noGrp="1"/>
          </p:cNvSpPr>
          <p:nvPr>
            <p:ph type="title" hasCustomPrompt="1"/>
          </p:nvPr>
        </p:nvSpPr>
        <p:spPr>
          <a:xfrm>
            <a:off x="900000" y="180000"/>
            <a:ext cx="5040000" cy="828000"/>
          </a:xfrm>
        </p:spPr>
        <p:txBody>
          <a:bodyPr/>
          <a:lstStyle/>
          <a:p>
            <a:r>
              <a:rPr lang="de-DE"/>
              <a:t>MASTERTITELFORMAT BEARBEITEN</a:t>
            </a:r>
          </a:p>
        </p:txBody>
      </p:sp>
      <p:sp>
        <p:nvSpPr>
          <p:cNvPr id="9" name="Textplatzhalter 4">
            <a:extLst>
              <a:ext uri="{FF2B5EF4-FFF2-40B4-BE49-F238E27FC236}">
                <a16:creationId xmlns:a16="http://schemas.microsoft.com/office/drawing/2014/main" id="{9371014E-7AB2-5843-A083-12E733D1D7C1}"/>
              </a:ext>
            </a:extLst>
          </p:cNvPr>
          <p:cNvSpPr>
            <a:spLocks noGrp="1"/>
          </p:cNvSpPr>
          <p:nvPr>
            <p:ph type="body" sz="quarter" idx="11"/>
          </p:nvPr>
        </p:nvSpPr>
        <p:spPr>
          <a:xfrm>
            <a:off x="900000" y="1512000"/>
            <a:ext cx="5038801" cy="4653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Bildplatzhalter 9">
            <a:extLst>
              <a:ext uri="{FF2B5EF4-FFF2-40B4-BE49-F238E27FC236}">
                <a16:creationId xmlns:a16="http://schemas.microsoft.com/office/drawing/2014/main" id="{09BD7DBB-3992-0E46-80CC-155585860CD9}"/>
              </a:ext>
            </a:extLst>
          </p:cNvPr>
          <p:cNvSpPr>
            <a:spLocks noGrp="1"/>
          </p:cNvSpPr>
          <p:nvPr>
            <p:ph type="pic" sz="quarter" idx="14"/>
          </p:nvPr>
        </p:nvSpPr>
        <p:spPr>
          <a:xfrm>
            <a:off x="6255146" y="0"/>
            <a:ext cx="5936853" cy="6158872"/>
          </a:xfrm>
        </p:spPr>
        <p:txBody>
          <a:bodyPr/>
          <a:lstStyle>
            <a:lvl1pPr>
              <a:defRPr>
                <a:solidFill>
                  <a:schemeClr val="tx1"/>
                </a:solidFill>
              </a:defRPr>
            </a:lvl1pPr>
          </a:lstStyle>
          <a:p>
            <a:r>
              <a:rPr lang="de-DE"/>
              <a:t>Bild durch Klicken auf Symbol hinzufügen</a:t>
            </a:r>
          </a:p>
        </p:txBody>
      </p:sp>
      <p:sp>
        <p:nvSpPr>
          <p:cNvPr id="6" name="Textplatzhalter 4">
            <a:extLst>
              <a:ext uri="{FF2B5EF4-FFF2-40B4-BE49-F238E27FC236}">
                <a16:creationId xmlns:a16="http://schemas.microsoft.com/office/drawing/2014/main" id="{3312D471-9938-7041-8B02-B22E21A5586E}"/>
              </a:ext>
            </a:extLst>
          </p:cNvPr>
          <p:cNvSpPr>
            <a:spLocks noGrp="1"/>
          </p:cNvSpPr>
          <p:nvPr>
            <p:ph type="body" sz="quarter" idx="13"/>
          </p:nvPr>
        </p:nvSpPr>
        <p:spPr>
          <a:xfrm>
            <a:off x="900000" y="6408000"/>
            <a:ext cx="8796400" cy="288000"/>
          </a:xfrm>
        </p:spPr>
        <p:txBody>
          <a:bodyPr anchor="ctr" anchorCtr="0"/>
          <a:lstStyle>
            <a:lvl1pPr>
              <a:defRPr sz="1200" b="0"/>
            </a:lvl1pPr>
          </a:lstStyle>
          <a:p>
            <a:pPr lvl="0"/>
            <a:r>
              <a:rPr lang="de-DE"/>
              <a:t>Mastertextformat bearbeiten</a:t>
            </a:r>
          </a:p>
        </p:txBody>
      </p:sp>
    </p:spTree>
    <p:extLst>
      <p:ext uri="{BB962C8B-B14F-4D97-AF65-F5344CB8AC3E}">
        <p14:creationId xmlns:p14="http://schemas.microsoft.com/office/powerpoint/2010/main" val="1455112411"/>
      </p:ext>
    </p:extLst>
  </p:cSld>
  <p:clrMapOvr>
    <a:masterClrMapping/>
  </p:clrMapOvr>
  <p:transition spd="slow" advTm="22481">
    <p:wipe/>
  </p:transition>
  <p:extLst>
    <p:ext uri="{DCECCB84-F9BA-43D5-87BE-67443E8EF086}">
      <p15:sldGuideLst xmlns:p15="http://schemas.microsoft.com/office/powerpoint/2012/main">
        <p15:guide id="1" orient="horz" pos="12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3DC7F-5743-485E-88DC-C1E02ECFE7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FBC4F2-BBAE-46F0-8799-531DE86D1FF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BA5CB04-132B-4F15-BBFC-62906D891FB4}"/>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5EF6F115-84C5-4476-A1E0-5F21C65935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71D022A-65A9-48AA-A221-33D6229FDC5D}"/>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38367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505FC-35A8-4F22-ABD3-92EA31FF12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0D526A1-55B4-46EA-8F95-305C55FEC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A915DA-3A00-4C68-B31A-52F5F5FEEB06}"/>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17339198-9065-4346-97F1-6DA1BE531A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75E6BE-E47C-47D5-A242-F1C99135AE46}"/>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296980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B22D3-1E91-4B2E-8F7B-D9D417A7EAC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25F6046-4095-424E-B9B6-0FF23CF579C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56DAD15-38C2-4067-8F75-EF4572326C7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B500D4B-02B8-4458-A364-42F9720B6E8F}"/>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6" name="Fußzeilenplatzhalter 5">
            <a:extLst>
              <a:ext uri="{FF2B5EF4-FFF2-40B4-BE49-F238E27FC236}">
                <a16:creationId xmlns:a16="http://schemas.microsoft.com/office/drawing/2014/main" id="{236BD7AB-0754-4581-A163-DDC8E9D93A3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92E6CA-365F-4A7F-8CBF-296782C48246}"/>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97874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4796A-403E-4B18-9571-9B22043CA22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7E59530-0037-4F72-8589-C2B261450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98A0260-369F-4E43-BFDC-59700B36571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E8AB5C7-49C0-4D00-A219-3D2613A2C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B63C067-B1BC-4C69-BE1A-20AC508BC1D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6CB37EF-24F0-4D56-9795-02D375A8570B}"/>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8" name="Fußzeilenplatzhalter 7">
            <a:extLst>
              <a:ext uri="{FF2B5EF4-FFF2-40B4-BE49-F238E27FC236}">
                <a16:creationId xmlns:a16="http://schemas.microsoft.com/office/drawing/2014/main" id="{DC2BD176-C0B2-44CB-B679-BFE6BE8B653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96479D2-441C-4AFB-BAD8-939A3E2EAAE2}"/>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169186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A10A9-1B64-4783-AE64-DB9DDF46B56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EC4ABB2-C18A-4CD7-B6DC-ACC95F31BC89}"/>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4" name="Fußzeilenplatzhalter 3">
            <a:extLst>
              <a:ext uri="{FF2B5EF4-FFF2-40B4-BE49-F238E27FC236}">
                <a16:creationId xmlns:a16="http://schemas.microsoft.com/office/drawing/2014/main" id="{2EF4B196-B2B3-4DE2-A931-7F47952C519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D5695CB-3C4C-4F1F-8427-4F00DD781098}"/>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25514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665B30B-7055-4B6D-802B-B92C8F3718F6}"/>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3" name="Fußzeilenplatzhalter 2">
            <a:extLst>
              <a:ext uri="{FF2B5EF4-FFF2-40B4-BE49-F238E27FC236}">
                <a16:creationId xmlns:a16="http://schemas.microsoft.com/office/drawing/2014/main" id="{37E63B8C-455F-41E0-B1D2-B187D21A7AE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AC690D5-E2EF-470A-9467-8EBF86A4154A}"/>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26849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08F50-A274-4846-953A-91E009C9B29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96349C7-49E0-4E81-8943-23C2F349B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B143060-0BD5-471E-85EC-8E2BC3181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12E6DD-81E0-4579-8AF2-1CB6AEA9ADB1}"/>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6" name="Fußzeilenplatzhalter 5">
            <a:extLst>
              <a:ext uri="{FF2B5EF4-FFF2-40B4-BE49-F238E27FC236}">
                <a16:creationId xmlns:a16="http://schemas.microsoft.com/office/drawing/2014/main" id="{BE456EAF-9FEC-4209-A09B-80B3644B57D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9291E8-2B04-4D37-8652-4538ADD7622A}"/>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34988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034C8-7BDD-4D19-A895-1C6B9CBA2A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FAD0043-DE2C-4278-8472-AC82945B6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59960C8-3461-4238-BF34-CAFDB358C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C9561E7-3B07-4CF2-995D-60F192E9E6F2}"/>
              </a:ext>
            </a:extLst>
          </p:cNvPr>
          <p:cNvSpPr>
            <a:spLocks noGrp="1"/>
          </p:cNvSpPr>
          <p:nvPr>
            <p:ph type="dt" sz="half" idx="10"/>
          </p:nvPr>
        </p:nvSpPr>
        <p:spPr/>
        <p:txBody>
          <a:bodyPr/>
          <a:lstStyle/>
          <a:p>
            <a:fld id="{D20DA27C-9427-4103-AC95-2C9A5BC38304}" type="datetimeFigureOut">
              <a:rPr lang="de-DE" smtClean="0"/>
              <a:t>31.03.2022</a:t>
            </a:fld>
            <a:endParaRPr lang="de-DE"/>
          </a:p>
        </p:txBody>
      </p:sp>
      <p:sp>
        <p:nvSpPr>
          <p:cNvPr id="6" name="Fußzeilenplatzhalter 5">
            <a:extLst>
              <a:ext uri="{FF2B5EF4-FFF2-40B4-BE49-F238E27FC236}">
                <a16:creationId xmlns:a16="http://schemas.microsoft.com/office/drawing/2014/main" id="{D217C03E-3CFD-4900-9015-BEA10F0448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84F4B3-8296-48FD-9627-CDADDAFF8AB3}"/>
              </a:ext>
            </a:extLst>
          </p:cNvPr>
          <p:cNvSpPr>
            <a:spLocks noGrp="1"/>
          </p:cNvSpPr>
          <p:nvPr>
            <p:ph type="sldNum" sz="quarter" idx="12"/>
          </p:nvPr>
        </p:nvSpPr>
        <p:spPr/>
        <p:txBody>
          <a:bodyPr/>
          <a:lstStyle/>
          <a:p>
            <a:fld id="{B4067CF3-9D71-489D-BC67-393642781876}" type="slidenum">
              <a:rPr lang="de-DE" smtClean="0"/>
              <a:t>‹Nr.›</a:t>
            </a:fld>
            <a:endParaRPr lang="de-DE"/>
          </a:p>
        </p:txBody>
      </p:sp>
    </p:spTree>
    <p:extLst>
      <p:ext uri="{BB962C8B-B14F-4D97-AF65-F5344CB8AC3E}">
        <p14:creationId xmlns:p14="http://schemas.microsoft.com/office/powerpoint/2010/main" val="193839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E1479E-6711-43B1-AFE7-9C852A751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6EEFA47-74B3-4584-8795-21EB78537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D5902C-C8A8-4AFC-902A-E641D26B6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DA27C-9427-4103-AC95-2C9A5BC38304}" type="datetimeFigureOut">
              <a:rPr lang="de-DE" smtClean="0"/>
              <a:t>31.03.2022</a:t>
            </a:fld>
            <a:endParaRPr lang="de-DE"/>
          </a:p>
        </p:txBody>
      </p:sp>
      <p:sp>
        <p:nvSpPr>
          <p:cNvPr id="5" name="Fußzeilenplatzhalter 4">
            <a:extLst>
              <a:ext uri="{FF2B5EF4-FFF2-40B4-BE49-F238E27FC236}">
                <a16:creationId xmlns:a16="http://schemas.microsoft.com/office/drawing/2014/main" id="{73EBF04E-96C6-4D11-BFF8-6E32E90A9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A24DFAF-5A4D-4555-B6C4-D4F6C486C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67CF3-9D71-489D-BC67-393642781876}" type="slidenum">
              <a:rPr lang="de-DE" smtClean="0"/>
              <a:t>‹Nr.›</a:t>
            </a:fld>
            <a:endParaRPr lang="de-DE"/>
          </a:p>
        </p:txBody>
      </p:sp>
    </p:spTree>
    <p:extLst>
      <p:ext uri="{BB962C8B-B14F-4D97-AF65-F5344CB8AC3E}">
        <p14:creationId xmlns:p14="http://schemas.microsoft.com/office/powerpoint/2010/main" val="112446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A30C12-6B47-4616-A1E6-572EE2481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624" y="1420428"/>
            <a:ext cx="4097579" cy="3462455"/>
          </a:xfrm>
          <a:prstGeom prst="rect">
            <a:avLst/>
          </a:prstGeom>
        </p:spPr>
      </p:pic>
      <p:sp>
        <p:nvSpPr>
          <p:cNvPr id="2" name="Textfeld 1">
            <a:extLst>
              <a:ext uri="{FF2B5EF4-FFF2-40B4-BE49-F238E27FC236}">
                <a16:creationId xmlns:a16="http://schemas.microsoft.com/office/drawing/2014/main" id="{8632E5F0-ADC9-459B-AF26-14D672507C15}"/>
              </a:ext>
            </a:extLst>
          </p:cNvPr>
          <p:cNvSpPr txBox="1"/>
          <p:nvPr/>
        </p:nvSpPr>
        <p:spPr>
          <a:xfrm>
            <a:off x="683091" y="932156"/>
            <a:ext cx="5033638" cy="3416320"/>
          </a:xfrm>
          <a:prstGeom prst="rect">
            <a:avLst/>
          </a:prstGeom>
          <a:noFill/>
        </p:spPr>
        <p:txBody>
          <a:bodyPr wrap="square" rtlCol="0">
            <a:spAutoFit/>
          </a:bodyPr>
          <a:lstStyle/>
          <a:p>
            <a:r>
              <a:rPr lang="de-DE" sz="2400" b="1" dirty="0"/>
              <a:t>Lass ab vom Bösen, tue Gutes, suche Frieden und jage ihm nach.</a:t>
            </a:r>
          </a:p>
          <a:p>
            <a:endParaRPr lang="de-DE" sz="2400" b="1" dirty="0"/>
          </a:p>
          <a:p>
            <a:r>
              <a:rPr lang="de-DE" sz="2400" dirty="0"/>
              <a:t>Mit Kindern über Frieden und Gerechtigkeit ins Gespräch kommen.</a:t>
            </a:r>
          </a:p>
          <a:p>
            <a:endParaRPr lang="de-DE" sz="2400" dirty="0"/>
          </a:p>
          <a:p>
            <a:r>
              <a:rPr lang="de-DE" sz="2400" b="1" dirty="0"/>
              <a:t>PPP zum RPI- Impulse Material</a:t>
            </a:r>
          </a:p>
          <a:p>
            <a:endParaRPr lang="de-DE" sz="2400" dirty="0"/>
          </a:p>
          <a:p>
            <a:r>
              <a:rPr lang="de-DE" sz="2400" dirty="0"/>
              <a:t>Susanne Gärtner, Studienleiterin, </a:t>
            </a:r>
          </a:p>
        </p:txBody>
      </p:sp>
      <p:pic>
        <p:nvPicPr>
          <p:cNvPr id="4" name="Grafik 3">
            <a:extLst>
              <a:ext uri="{FF2B5EF4-FFF2-40B4-BE49-F238E27FC236}">
                <a16:creationId xmlns:a16="http://schemas.microsoft.com/office/drawing/2014/main" id="{4BDFFF24-7885-4943-9303-797F7836B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79" y="5256597"/>
            <a:ext cx="504825" cy="361950"/>
          </a:xfrm>
          <a:prstGeom prst="rect">
            <a:avLst/>
          </a:prstGeom>
        </p:spPr>
      </p:pic>
      <p:sp>
        <p:nvSpPr>
          <p:cNvPr id="5" name="Rechteck 4">
            <a:extLst>
              <a:ext uri="{FF2B5EF4-FFF2-40B4-BE49-F238E27FC236}">
                <a16:creationId xmlns:a16="http://schemas.microsoft.com/office/drawing/2014/main" id="{41C08F44-9910-4326-90CA-D4722D63C39E}"/>
              </a:ext>
            </a:extLst>
          </p:cNvPr>
          <p:cNvSpPr/>
          <p:nvPr/>
        </p:nvSpPr>
        <p:spPr>
          <a:xfrm>
            <a:off x="1899331" y="5393266"/>
            <a:ext cx="771365" cy="369332"/>
          </a:xfrm>
          <a:prstGeom prst="rect">
            <a:avLst/>
          </a:prstGeom>
        </p:spPr>
        <p:txBody>
          <a:bodyPr wrap="none">
            <a:spAutoFit/>
          </a:bodyPr>
          <a:lstStyle/>
          <a:p>
            <a:r>
              <a:rPr lang="de-DE" b="1" dirty="0"/>
              <a:t>Mainz</a:t>
            </a:r>
          </a:p>
        </p:txBody>
      </p:sp>
    </p:spTree>
    <p:extLst>
      <p:ext uri="{BB962C8B-B14F-4D97-AF65-F5344CB8AC3E}">
        <p14:creationId xmlns:p14="http://schemas.microsoft.com/office/powerpoint/2010/main" val="206014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BC7AA72-9B6B-4C85-A7CE-060D6E67B3E2}"/>
              </a:ext>
            </a:extLst>
          </p:cNvPr>
          <p:cNvSpPr/>
          <p:nvPr/>
        </p:nvSpPr>
        <p:spPr>
          <a:xfrm>
            <a:off x="3048000" y="1355997"/>
            <a:ext cx="6096000" cy="358816"/>
          </a:xfrm>
          <a:prstGeom prst="rect">
            <a:avLst/>
          </a:prstGeom>
        </p:spPr>
        <p:txBody>
          <a:bodyPr>
            <a:spAutoFit/>
          </a:bodyPr>
          <a:lstStyle/>
          <a:p>
            <a:pPr>
              <a:lnSpc>
                <a:spcPct val="115000"/>
              </a:lnSpc>
              <a:spcAft>
                <a:spcPts val="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
        <p:nvSpPr>
          <p:cNvPr id="3" name="Rechteck 2">
            <a:extLst>
              <a:ext uri="{FF2B5EF4-FFF2-40B4-BE49-F238E27FC236}">
                <a16:creationId xmlns:a16="http://schemas.microsoft.com/office/drawing/2014/main" id="{000F10DC-5B78-4F6A-B256-197549334BE4}"/>
              </a:ext>
            </a:extLst>
          </p:cNvPr>
          <p:cNvSpPr/>
          <p:nvPr/>
        </p:nvSpPr>
        <p:spPr>
          <a:xfrm>
            <a:off x="473474" y="364443"/>
            <a:ext cx="11191783" cy="480901"/>
          </a:xfrm>
          <a:prstGeom prst="rect">
            <a:avLst/>
          </a:prstGeom>
        </p:spPr>
        <p:txBody>
          <a:bodyPr wrap="square">
            <a:spAutoFit/>
          </a:bodyPr>
          <a:lstStyle/>
          <a:p>
            <a:pPr algn="ct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König David wollte ein guter König sein.</a:t>
            </a:r>
          </a:p>
        </p:txBody>
      </p:sp>
      <p:pic>
        <p:nvPicPr>
          <p:cNvPr id="4" name="Grafik 3">
            <a:extLst>
              <a:ext uri="{FF2B5EF4-FFF2-40B4-BE49-F238E27FC236}">
                <a16:creationId xmlns:a16="http://schemas.microsoft.com/office/drawing/2014/main" id="{E64C7601-6DFB-4896-B9DD-E5C6E9725193}"/>
              </a:ext>
            </a:extLst>
          </p:cNvPr>
          <p:cNvPicPr>
            <a:picLocks noChangeAspect="1"/>
          </p:cNvPicPr>
          <p:nvPr/>
        </p:nvPicPr>
        <p:blipFill rotWithShape="1">
          <a:blip r:embed="rId2">
            <a:extLst>
              <a:ext uri="{28A0092B-C50C-407E-A947-70E740481C1C}">
                <a14:useLocalDpi xmlns:a14="http://schemas.microsoft.com/office/drawing/2010/main" val="0"/>
              </a:ext>
            </a:extLst>
          </a:blip>
          <a:srcRect l="9801" b="69967"/>
          <a:stretch/>
        </p:blipFill>
        <p:spPr>
          <a:xfrm>
            <a:off x="473474" y="2225466"/>
            <a:ext cx="11049739" cy="3888955"/>
          </a:xfrm>
          <a:prstGeom prst="rect">
            <a:avLst/>
          </a:prstGeom>
        </p:spPr>
      </p:pic>
    </p:spTree>
    <p:extLst>
      <p:ext uri="{BB962C8B-B14F-4D97-AF65-F5344CB8AC3E}">
        <p14:creationId xmlns:p14="http://schemas.microsoft.com/office/powerpoint/2010/main" val="71969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Mann, Anzug, Himmel enthält.&#10;&#10;Automatisch generierte Beschreibung">
            <a:extLst>
              <a:ext uri="{FF2B5EF4-FFF2-40B4-BE49-F238E27FC236}">
                <a16:creationId xmlns:a16="http://schemas.microsoft.com/office/drawing/2014/main" id="{49769C41-A5A1-4896-8902-86AF5F8F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669" y="362653"/>
            <a:ext cx="3451406" cy="3373884"/>
          </a:xfrm>
          <a:prstGeom prst="rect">
            <a:avLst/>
          </a:prstGeom>
        </p:spPr>
      </p:pic>
      <p:sp>
        <p:nvSpPr>
          <p:cNvPr id="5" name="Rechteck 4">
            <a:extLst>
              <a:ext uri="{FF2B5EF4-FFF2-40B4-BE49-F238E27FC236}">
                <a16:creationId xmlns:a16="http://schemas.microsoft.com/office/drawing/2014/main" id="{E45DE259-56A3-4EDF-AF5C-9FC1CFAA5EB7}"/>
              </a:ext>
            </a:extLst>
          </p:cNvPr>
          <p:cNvSpPr/>
          <p:nvPr/>
        </p:nvSpPr>
        <p:spPr>
          <a:xfrm>
            <a:off x="549862" y="908818"/>
            <a:ext cx="4452938" cy="5586529"/>
          </a:xfrm>
          <a:prstGeom prst="rect">
            <a:avLst/>
          </a:prstGeom>
        </p:spPr>
        <p:txBody>
          <a:bodyPr wrap="square">
            <a:spAutoFit/>
          </a:bodyPr>
          <a:lstStyle/>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Auch heute wollen Politiker Gutes tun </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und Menschen, wie du und ich möchten in Frieden und Gerechtigkeit miteinander leben. </a:t>
            </a:r>
          </a:p>
          <a:p>
            <a:pPr>
              <a:lnSpc>
                <a:spcPct val="115000"/>
              </a:lnSpc>
              <a:spcAft>
                <a:spcPts val="0"/>
              </a:spcAft>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Aber was bedeutet dies ganz praktisch und wie geht das? </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Darüber werden wir heute und in den nächsten Stunden nachdenken.</a:t>
            </a:r>
            <a:endParaRPr lang="de-DE"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ände, Team, Vereinigt, Zusammen">
            <a:extLst>
              <a:ext uri="{FF2B5EF4-FFF2-40B4-BE49-F238E27FC236}">
                <a16:creationId xmlns:a16="http://schemas.microsoft.com/office/drawing/2014/main" id="{E547737A-7B81-4161-BD5C-86568D37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2985683"/>
            <a:ext cx="2864575" cy="215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7A77ACBD-EBAC-469A-B059-216031DFC37E}"/>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a:solidFill>
                  <a:srgbClr val="FFFFFF"/>
                </a:solidFill>
                <a:latin typeface="+mj-lt"/>
                <a:ea typeface="+mj-ea"/>
                <a:cs typeface="+mj-cs"/>
              </a:rPr>
              <a:t>Mit der ICH-DU-WIR-Methode ins Gespräch kommen</a:t>
            </a:r>
          </a:p>
        </p:txBody>
      </p:sp>
      <p:pic>
        <p:nvPicPr>
          <p:cNvPr id="3" name="Picture 2" descr="Hände, Team, Vereinigt, Zusammen">
            <a:extLst>
              <a:ext uri="{FF2B5EF4-FFF2-40B4-BE49-F238E27FC236}">
                <a16:creationId xmlns:a16="http://schemas.microsoft.com/office/drawing/2014/main" id="{60EB7096-5B24-4E85-B2AD-69A42E467E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3202"/>
            <a:ext cx="6780700" cy="50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8C06149-45B6-4A7C-97B9-F349E4028DD4}"/>
              </a:ext>
            </a:extLst>
          </p:cNvPr>
          <p:cNvSpPr/>
          <p:nvPr/>
        </p:nvSpPr>
        <p:spPr>
          <a:xfrm>
            <a:off x="276225" y="412199"/>
            <a:ext cx="4333875" cy="6154762"/>
          </a:xfrm>
          <a:prstGeom prst="rect">
            <a:avLst/>
          </a:prstGeom>
        </p:spPr>
        <p:txBody>
          <a:bodyPr wrap="square">
            <a:spAutoFit/>
          </a:bodyPr>
          <a:lstStyle/>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In Deutschland gibt es keinen König, aber dafür eine Regierung.</a:t>
            </a: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Der Bundeskanzler Olaf Scholz entscheidet nicht allein. </a:t>
            </a: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Viele Politiker werden gewählt und müssen dann miteinander überlegen und besprechen, was das Beste für unser Land ist. </a:t>
            </a: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Nicht immer sind sie einer Meinung. </a:t>
            </a:r>
            <a:endParaRPr lang="de-DE" sz="2400" spc="20" dirty="0">
              <a:effectLst/>
              <a:latin typeface="Arial" panose="020B0604020202020204" pitchFamily="34" charset="0"/>
              <a:ea typeface="Calibri" panose="020F0502020204030204" pitchFamily="34" charset="0"/>
              <a:cs typeface="Segoe UI" panose="020B0502040204020203" pitchFamily="34" charset="0"/>
            </a:endParaRPr>
          </a:p>
        </p:txBody>
      </p:sp>
      <p:pic>
        <p:nvPicPr>
          <p:cNvPr id="3" name="Grafik 2" descr="Ein Bild, das Person, Mann, Anzug, Himmel enthält.&#10;&#10;Automatisch generierte Beschreibung">
            <a:extLst>
              <a:ext uri="{FF2B5EF4-FFF2-40B4-BE49-F238E27FC236}">
                <a16:creationId xmlns:a16="http://schemas.microsoft.com/office/drawing/2014/main" id="{B60FF829-4AFB-449D-8B27-C3C5C46E5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0"/>
            <a:ext cx="2590800" cy="2532608"/>
          </a:xfrm>
          <a:prstGeom prst="rect">
            <a:avLst/>
          </a:prstGeom>
        </p:spPr>
      </p:pic>
      <p:pic>
        <p:nvPicPr>
          <p:cNvPr id="5" name="Grafik 4" descr="Ein Bild, das drinnen enthält.&#10;&#10;Automatisch generierte Beschreibung">
            <a:extLst>
              <a:ext uri="{FF2B5EF4-FFF2-40B4-BE49-F238E27FC236}">
                <a16:creationId xmlns:a16="http://schemas.microsoft.com/office/drawing/2014/main" id="{4ABF19DC-A6E7-41EF-961D-798B809E1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257" y="2458717"/>
            <a:ext cx="6488088" cy="4325392"/>
          </a:xfrm>
          <a:prstGeom prst="rect">
            <a:avLst/>
          </a:prstGeom>
        </p:spPr>
      </p:pic>
      <p:pic>
        <p:nvPicPr>
          <p:cNvPr id="4098" name="Picture 2" descr="Politik, Parlament, Fdp, Liberal, Liberalismus">
            <a:extLst>
              <a:ext uri="{FF2B5EF4-FFF2-40B4-BE49-F238E27FC236}">
                <a16:creationId xmlns:a16="http://schemas.microsoft.com/office/drawing/2014/main" id="{0D14CA5E-C6CC-4421-88C1-9357A7451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257" y="2454099"/>
            <a:ext cx="6488088" cy="432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3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fade">
                                      <p:cBhvr>
                                        <p:cTn id="42" dur="1000"/>
                                        <p:tgtEl>
                                          <p:spTgt spid="4098"/>
                                        </p:tgtEl>
                                      </p:cBhvr>
                                    </p:animEffect>
                                    <p:anim calcmode="lin" valueType="num">
                                      <p:cBhvr>
                                        <p:cTn id="43" dur="1000" fill="hold"/>
                                        <p:tgtEl>
                                          <p:spTgt spid="4098"/>
                                        </p:tgtEl>
                                        <p:attrNameLst>
                                          <p:attrName>ppt_x</p:attrName>
                                        </p:attrNameLst>
                                      </p:cBhvr>
                                      <p:tavLst>
                                        <p:tav tm="0">
                                          <p:val>
                                            <p:strVal val="#ppt_x"/>
                                          </p:val>
                                        </p:tav>
                                        <p:tav tm="100000">
                                          <p:val>
                                            <p:strVal val="#ppt_x"/>
                                          </p:val>
                                        </p:tav>
                                      </p:tavLst>
                                    </p:anim>
                                    <p:anim calcmode="lin" valueType="num">
                                      <p:cBhvr>
                                        <p:cTn id="4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6C328E0-4DDB-4406-95EF-FC44F329FB32}"/>
              </a:ext>
            </a:extLst>
          </p:cNvPr>
          <p:cNvSpPr/>
          <p:nvPr/>
        </p:nvSpPr>
        <p:spPr>
          <a:xfrm>
            <a:off x="790889" y="841241"/>
            <a:ext cx="3692361" cy="4540923"/>
          </a:xfrm>
          <a:prstGeom prst="rect">
            <a:avLst/>
          </a:prstGeom>
        </p:spPr>
        <p:txBody>
          <a:bodyPr wrap="square">
            <a:spAutoFit/>
          </a:bodyPr>
          <a:lstStyle/>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Als Politiker oder Politikerin muss man lernen,  </a:t>
            </a: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über verschiedene Meinungen zu reden.</a:t>
            </a: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Das wollen wir auch lernen.</a:t>
            </a:r>
          </a:p>
          <a:p>
            <a:pPr algn="just">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Aft>
                <a:spcPts val="0"/>
              </a:spcAft>
              <a:tabLst>
                <a:tab pos="269875" algn="l"/>
              </a:tabLst>
            </a:pPr>
            <a:endParaRPr lang="de-DE" sz="2400" dirty="0"/>
          </a:p>
        </p:txBody>
      </p:sp>
      <p:pic>
        <p:nvPicPr>
          <p:cNvPr id="6" name="Grafik 5" descr="Weibliches Profil">
            <a:extLst>
              <a:ext uri="{FF2B5EF4-FFF2-40B4-BE49-F238E27FC236}">
                <a16:creationId xmlns:a16="http://schemas.microsoft.com/office/drawing/2014/main" id="{61E1778C-96DA-477F-A6FB-9D782A0AA2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893" y="2294810"/>
            <a:ext cx="1804515" cy="1804515"/>
          </a:xfrm>
          <a:prstGeom prst="rect">
            <a:avLst/>
          </a:prstGeom>
        </p:spPr>
      </p:pic>
      <p:pic>
        <p:nvPicPr>
          <p:cNvPr id="8" name="Grafik 7" descr="Männliches Profil">
            <a:extLst>
              <a:ext uri="{FF2B5EF4-FFF2-40B4-BE49-F238E27FC236}">
                <a16:creationId xmlns:a16="http://schemas.microsoft.com/office/drawing/2014/main" id="{922B8028-F7C6-4F71-969B-EF6626BD2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6169" y="165664"/>
            <a:ext cx="1804516" cy="1804516"/>
          </a:xfrm>
          <a:prstGeom prst="rect">
            <a:avLst/>
          </a:prstGeom>
        </p:spPr>
      </p:pic>
      <p:pic>
        <p:nvPicPr>
          <p:cNvPr id="10" name="Grafik 9" descr="Männliches Profil">
            <a:extLst>
              <a:ext uri="{FF2B5EF4-FFF2-40B4-BE49-F238E27FC236}">
                <a16:creationId xmlns:a16="http://schemas.microsoft.com/office/drawing/2014/main" id="{F8338C00-42A0-4A24-A0A2-CB3DEFB220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6995" y="4441809"/>
            <a:ext cx="1804516" cy="1804516"/>
          </a:xfrm>
          <a:prstGeom prst="rect">
            <a:avLst/>
          </a:prstGeom>
        </p:spPr>
      </p:pic>
      <p:pic>
        <p:nvPicPr>
          <p:cNvPr id="11" name="Grafik 10" descr="Männliches Profil">
            <a:extLst>
              <a:ext uri="{FF2B5EF4-FFF2-40B4-BE49-F238E27FC236}">
                <a16:creationId xmlns:a16="http://schemas.microsoft.com/office/drawing/2014/main" id="{42A278CA-EB99-4A1D-B353-A1D85146A1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7715" y="4441809"/>
            <a:ext cx="1804516" cy="1804516"/>
          </a:xfrm>
          <a:prstGeom prst="rect">
            <a:avLst/>
          </a:prstGeom>
        </p:spPr>
      </p:pic>
      <p:pic>
        <p:nvPicPr>
          <p:cNvPr id="12" name="Grafik 11" descr="Weibliches Profil">
            <a:extLst>
              <a:ext uri="{FF2B5EF4-FFF2-40B4-BE49-F238E27FC236}">
                <a16:creationId xmlns:a16="http://schemas.microsoft.com/office/drawing/2014/main" id="{DF98FEC0-A47C-4A45-8BA2-086DED4814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23862" y="2333882"/>
            <a:ext cx="1804515" cy="1804515"/>
          </a:xfrm>
          <a:prstGeom prst="rect">
            <a:avLst/>
          </a:prstGeom>
        </p:spPr>
      </p:pic>
      <p:pic>
        <p:nvPicPr>
          <p:cNvPr id="13" name="Grafik 12" descr="Weibliches Profil">
            <a:extLst>
              <a:ext uri="{FF2B5EF4-FFF2-40B4-BE49-F238E27FC236}">
                <a16:creationId xmlns:a16="http://schemas.microsoft.com/office/drawing/2014/main" id="{C7F9B7B7-AA35-4117-99E6-3AC0A97E95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02084" y="152436"/>
            <a:ext cx="1804515" cy="1804515"/>
          </a:xfrm>
          <a:prstGeom prst="rect">
            <a:avLst/>
          </a:prstGeom>
        </p:spPr>
      </p:pic>
      <p:pic>
        <p:nvPicPr>
          <p:cNvPr id="14" name="Grafik 13" descr="Übertragen">
            <a:extLst>
              <a:ext uri="{FF2B5EF4-FFF2-40B4-BE49-F238E27FC236}">
                <a16:creationId xmlns:a16="http://schemas.microsoft.com/office/drawing/2014/main" id="{295481EF-142B-46B8-B261-74ACF188AE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3447089">
            <a:off x="7923211" y="3527409"/>
            <a:ext cx="914400" cy="914400"/>
          </a:xfrm>
          <a:prstGeom prst="rect">
            <a:avLst/>
          </a:prstGeom>
        </p:spPr>
      </p:pic>
      <p:pic>
        <p:nvPicPr>
          <p:cNvPr id="16" name="Grafik 15" descr="Übertragen">
            <a:extLst>
              <a:ext uri="{FF2B5EF4-FFF2-40B4-BE49-F238E27FC236}">
                <a16:creationId xmlns:a16="http://schemas.microsoft.com/office/drawing/2014/main" id="{AE5FC6B1-EF3D-49BE-9524-2E6C5A1054C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08752" y="1528028"/>
            <a:ext cx="1328816" cy="766782"/>
          </a:xfrm>
          <a:prstGeom prst="rect">
            <a:avLst/>
          </a:prstGeom>
        </p:spPr>
      </p:pic>
    </p:spTree>
    <p:extLst>
      <p:ext uri="{BB962C8B-B14F-4D97-AF65-F5344CB8AC3E}">
        <p14:creationId xmlns:p14="http://schemas.microsoft.com/office/powerpoint/2010/main" val="28935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fade">
                                      <p:cBhvr>
                                        <p:cTn id="63" dur="1000"/>
                                        <p:tgtEl>
                                          <p:spTgt spid="2">
                                            <p:txEl>
                                              <p:pRg st="0" end="0"/>
                                            </p:txEl>
                                          </p:spTgt>
                                        </p:tgtEl>
                                      </p:cBhvr>
                                    </p:animEffect>
                                    <p:anim calcmode="lin" valueType="num">
                                      <p:cBhvr>
                                        <p:cTn id="6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fade">
                                      <p:cBhvr>
                                        <p:cTn id="68" dur="1000"/>
                                        <p:tgtEl>
                                          <p:spTgt spid="2">
                                            <p:txEl>
                                              <p:pRg st="1" end="1"/>
                                            </p:txEl>
                                          </p:spTgt>
                                        </p:tgtEl>
                                      </p:cBhvr>
                                    </p:animEffect>
                                    <p:anim calcmode="lin" valueType="num">
                                      <p:cBhvr>
                                        <p:cTn id="6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fade">
                                      <p:cBhvr>
                                        <p:cTn id="75" dur="1000"/>
                                        <p:tgtEl>
                                          <p:spTgt spid="2">
                                            <p:txEl>
                                              <p:pRg st="4" end="4"/>
                                            </p:txEl>
                                          </p:spTgt>
                                        </p:tgtEl>
                                      </p:cBhvr>
                                    </p:animEffect>
                                    <p:anim calcmode="lin" valueType="num">
                                      <p:cBhvr>
                                        <p:cTn id="7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ClipArt enthält.&#10;&#10;Automatisch generierte Beschreibung">
            <a:extLst>
              <a:ext uri="{FF2B5EF4-FFF2-40B4-BE49-F238E27FC236}">
                <a16:creationId xmlns:a16="http://schemas.microsoft.com/office/drawing/2014/main" id="{DF00F0B0-75E9-4774-B57C-384961037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343" y="1714817"/>
            <a:ext cx="1360451" cy="2405675"/>
          </a:xfrm>
          <a:prstGeom prst="rect">
            <a:avLst/>
          </a:prstGeom>
        </p:spPr>
      </p:pic>
      <p:pic>
        <p:nvPicPr>
          <p:cNvPr id="9" name="Grafik 8" descr="Ein Bild, das ClipArt enthält.&#10;&#10;Automatisch generierte Beschreibung">
            <a:extLst>
              <a:ext uri="{FF2B5EF4-FFF2-40B4-BE49-F238E27FC236}">
                <a16:creationId xmlns:a16="http://schemas.microsoft.com/office/drawing/2014/main" id="{E0C6BE92-812F-4BCF-9E59-3ECF1BB11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106" y="2226163"/>
            <a:ext cx="1482951" cy="2405675"/>
          </a:xfrm>
          <a:prstGeom prst="rect">
            <a:avLst/>
          </a:prstGeom>
        </p:spPr>
      </p:pic>
      <p:pic>
        <p:nvPicPr>
          <p:cNvPr id="11" name="Grafik 10" descr="Ein Bild, das ClipArt enthält.&#10;&#10;Automatisch generierte Beschreibung">
            <a:extLst>
              <a:ext uri="{FF2B5EF4-FFF2-40B4-BE49-F238E27FC236}">
                <a16:creationId xmlns:a16="http://schemas.microsoft.com/office/drawing/2014/main" id="{51A6F532-321D-4A3A-BC08-7054069C3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568" y="4291926"/>
            <a:ext cx="1442110" cy="2550072"/>
          </a:xfrm>
          <a:prstGeom prst="rect">
            <a:avLst/>
          </a:prstGeom>
        </p:spPr>
      </p:pic>
      <p:pic>
        <p:nvPicPr>
          <p:cNvPr id="13" name="Grafik 12" descr="Ein Bild, das ClipArt enthält.&#10;&#10;Automatisch generierte Beschreibung">
            <a:extLst>
              <a:ext uri="{FF2B5EF4-FFF2-40B4-BE49-F238E27FC236}">
                <a16:creationId xmlns:a16="http://schemas.microsoft.com/office/drawing/2014/main" id="{4A1865E4-48F7-4178-A53E-FAF4E9AB87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155" y="4323140"/>
            <a:ext cx="1482950" cy="2405675"/>
          </a:xfrm>
          <a:prstGeom prst="rect">
            <a:avLst/>
          </a:prstGeom>
        </p:spPr>
      </p:pic>
      <p:sp>
        <p:nvSpPr>
          <p:cNvPr id="12" name="Rechteck 11">
            <a:extLst>
              <a:ext uri="{FF2B5EF4-FFF2-40B4-BE49-F238E27FC236}">
                <a16:creationId xmlns:a16="http://schemas.microsoft.com/office/drawing/2014/main" id="{F7FB2563-A271-4032-ABF3-DF302B18ACF0}"/>
              </a:ext>
            </a:extLst>
          </p:cNvPr>
          <p:cNvSpPr/>
          <p:nvPr/>
        </p:nvSpPr>
        <p:spPr>
          <a:xfrm>
            <a:off x="491809" y="158940"/>
            <a:ext cx="5044508" cy="6569875"/>
          </a:xfrm>
          <a:prstGeom prst="rect">
            <a:avLst/>
          </a:prstGeom>
        </p:spPr>
        <p:txBody>
          <a:bodyPr wrap="square">
            <a:spAutoFit/>
          </a:bodyPr>
          <a:lstStyle/>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Dazu werden wir gemeinsam überlegen und besprechen,</a:t>
            </a: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wie </a:t>
            </a:r>
            <a:r>
              <a:rPr lang="de-DE" sz="2400" b="1" spc="20" dirty="0">
                <a:latin typeface="Arial" panose="020B0604020202020204" pitchFamily="34" charset="0"/>
                <a:ea typeface="Times New Roman" panose="02020603050405020304" pitchFamily="18" charset="0"/>
                <a:cs typeface="Arial" panose="020B0604020202020204" pitchFamily="34" charset="0"/>
              </a:rPr>
              <a:t>ich</a:t>
            </a:r>
            <a:r>
              <a:rPr lang="de-DE" sz="2400" spc="20" dirty="0">
                <a:latin typeface="Arial" panose="020B0604020202020204" pitchFamily="34" charset="0"/>
                <a:ea typeface="Times New Roman" panose="02020603050405020304" pitchFamily="18" charset="0"/>
                <a:cs typeface="Arial" panose="020B0604020202020204" pitchFamily="34" charset="0"/>
              </a:rPr>
              <a:t> über etwas denke, </a:t>
            </a: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wie </a:t>
            </a:r>
            <a:r>
              <a:rPr lang="de-DE" sz="2400" b="1" spc="20" dirty="0">
                <a:latin typeface="Arial" panose="020B0604020202020204" pitchFamily="34" charset="0"/>
                <a:ea typeface="Times New Roman" panose="02020603050405020304" pitchFamily="18" charset="0"/>
                <a:cs typeface="Arial" panose="020B0604020202020204" pitchFamily="34" charset="0"/>
              </a:rPr>
              <a:t>du</a:t>
            </a:r>
            <a:r>
              <a:rPr lang="de-DE" sz="2400" spc="20" dirty="0">
                <a:latin typeface="Arial" panose="020B0604020202020204" pitchFamily="34" charset="0"/>
                <a:ea typeface="Times New Roman" panose="02020603050405020304" pitchFamily="18" charset="0"/>
                <a:cs typeface="Arial" panose="020B0604020202020204" pitchFamily="34" charset="0"/>
              </a:rPr>
              <a:t> darüber denkst</a:t>
            </a: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und dann versuchen </a:t>
            </a:r>
            <a:r>
              <a:rPr lang="de-DE" sz="2400" b="1" spc="20" dirty="0">
                <a:latin typeface="Arial" panose="020B0604020202020204" pitchFamily="34" charset="0"/>
                <a:ea typeface="Times New Roman" panose="02020603050405020304" pitchFamily="18" charset="0"/>
                <a:cs typeface="Arial" panose="020B0604020202020204" pitchFamily="34" charset="0"/>
              </a:rPr>
              <a:t>wir</a:t>
            </a:r>
            <a:r>
              <a:rPr lang="de-DE" sz="2400" spc="20" dirty="0">
                <a:latin typeface="Arial" panose="020B0604020202020204" pitchFamily="34" charset="0"/>
                <a:ea typeface="Times New Roman" panose="02020603050405020304" pitchFamily="18" charset="0"/>
                <a:cs typeface="Arial" panose="020B0604020202020204" pitchFamily="34" charset="0"/>
              </a:rPr>
              <a:t> gemeinsam unsere unterschiedlichen Meinungen zu ordnen.</a:t>
            </a:r>
          </a:p>
          <a:p>
            <a:pPr>
              <a:lnSpc>
                <a:spcPct val="110000"/>
              </a:lnSpc>
              <a:spcAft>
                <a:spcPts val="0"/>
              </a:spcAft>
              <a:tabLst>
                <a:tab pos="269875" algn="l"/>
              </a:tabLst>
            </a:pPr>
            <a:endParaRPr lang="de-DE" sz="2400" spc="2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0"/>
              </a:spcAft>
              <a:tabLst>
                <a:tab pos="26987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Deshalb arbeiten wir immer wieder mit der „ICH-DU-WIR“-Methode. Vielleicht kennt ihr sie aus anderen Fächern.</a:t>
            </a:r>
            <a:endParaRPr lang="de-DE" sz="2400" spc="20" dirty="0">
              <a:latin typeface="Arial" panose="020B0604020202020204" pitchFamily="34" charset="0"/>
              <a:ea typeface="Calibri" panose="020F0502020204030204" pitchFamily="34" charset="0"/>
              <a:cs typeface="Segoe UI" panose="020B0502040204020203" pitchFamily="34" charset="0"/>
            </a:endParaRPr>
          </a:p>
          <a:p>
            <a:pPr algn="just">
              <a:lnSpc>
                <a:spcPct val="110000"/>
              </a:lnSpc>
              <a:spcAft>
                <a:spcPts val="0"/>
              </a:spcAft>
              <a:tabLst>
                <a:tab pos="269875" algn="l"/>
                <a:tab pos="269875" algn="l"/>
                <a:tab pos="4694555" algn="l"/>
              </a:tabLst>
            </a:pPr>
            <a:r>
              <a:rPr lang="de-DE" sz="2400" spc="20" dirty="0">
                <a:latin typeface="Arial" panose="020B0604020202020204" pitchFamily="34" charset="0"/>
                <a:ea typeface="Times New Roman" panose="02020603050405020304" pitchFamily="18" charset="0"/>
                <a:cs typeface="Arial" panose="020B0604020202020204" pitchFamily="34" charset="0"/>
              </a:rPr>
              <a:t> </a:t>
            </a:r>
            <a:endParaRPr lang="de-DE" sz="2400" dirty="0"/>
          </a:p>
        </p:txBody>
      </p:sp>
      <p:pic>
        <p:nvPicPr>
          <p:cNvPr id="17" name="Grafik 16" descr="Ein Bild, das ClipArt enthält.&#10;&#10;Automatisch generierte Beschreibung">
            <a:extLst>
              <a:ext uri="{FF2B5EF4-FFF2-40B4-BE49-F238E27FC236}">
                <a16:creationId xmlns:a16="http://schemas.microsoft.com/office/drawing/2014/main" id="{186FA81A-377C-4822-86FB-492F9FC32F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1620" y="0"/>
            <a:ext cx="1562585" cy="2534861"/>
          </a:xfrm>
          <a:prstGeom prst="rect">
            <a:avLst/>
          </a:prstGeom>
        </p:spPr>
      </p:pic>
      <p:sp>
        <p:nvSpPr>
          <p:cNvPr id="15" name="Denkblase: wolkenförmig 14">
            <a:extLst>
              <a:ext uri="{FF2B5EF4-FFF2-40B4-BE49-F238E27FC236}">
                <a16:creationId xmlns:a16="http://schemas.microsoft.com/office/drawing/2014/main" id="{FF5BF573-3116-48AF-8599-A15F4705B86B}"/>
              </a:ext>
            </a:extLst>
          </p:cNvPr>
          <p:cNvSpPr/>
          <p:nvPr/>
        </p:nvSpPr>
        <p:spPr>
          <a:xfrm>
            <a:off x="6386252" y="92721"/>
            <a:ext cx="1855433" cy="1047565"/>
          </a:xfrm>
          <a:prstGeom prst="cloudCallout">
            <a:avLst>
              <a:gd name="adj1" fmla="val 84430"/>
              <a:gd name="adj2" fmla="val 16662"/>
            </a:avLst>
          </a:prstGeom>
          <a:solidFill>
            <a:srgbClr val="33C2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Denkblase: wolkenförmig 18">
            <a:extLst>
              <a:ext uri="{FF2B5EF4-FFF2-40B4-BE49-F238E27FC236}">
                <a16:creationId xmlns:a16="http://schemas.microsoft.com/office/drawing/2014/main" id="{A0766E7F-F5F9-4597-833B-9A13B8A09055}"/>
              </a:ext>
            </a:extLst>
          </p:cNvPr>
          <p:cNvSpPr/>
          <p:nvPr/>
        </p:nvSpPr>
        <p:spPr>
          <a:xfrm>
            <a:off x="7191769" y="1487296"/>
            <a:ext cx="1855433" cy="1047565"/>
          </a:xfrm>
          <a:prstGeom prst="cloudCallout">
            <a:avLst>
              <a:gd name="adj1" fmla="val -63417"/>
              <a:gd name="adj2" fmla="val 1666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87481057"/>
      </p:ext>
    </p:extLst>
  </p:cSld>
  <p:clrMapOvr>
    <a:masterClrMapping/>
  </p:clrMapOvr>
  <p:transition spd="slow" advTm="5840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fade">
                                      <p:cBhvr>
                                        <p:cTn id="42" dur="1000"/>
                                        <p:tgtEl>
                                          <p:spTgt spid="12">
                                            <p:txEl>
                                              <p:pRg st="4" end="4"/>
                                            </p:txEl>
                                          </p:spTgt>
                                        </p:tgtEl>
                                      </p:cBhvr>
                                    </p:animEffect>
                                    <p:anim calcmode="lin" valueType="num">
                                      <p:cBhvr>
                                        <p:cTn id="4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Effect transition="in" filter="fade">
                                      <p:cBhvr>
                                        <p:cTn id="49" dur="1000"/>
                                        <p:tgtEl>
                                          <p:spTgt spid="12">
                                            <p:txEl>
                                              <p:pRg st="5" end="5"/>
                                            </p:txEl>
                                          </p:spTgt>
                                        </p:tgtEl>
                                      </p:cBhvr>
                                    </p:animEffect>
                                    <p:anim calcmode="lin" valueType="num">
                                      <p:cBhvr>
                                        <p:cTn id="5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2">
                                            <p:txEl>
                                              <p:pRg st="7" end="7"/>
                                            </p:txEl>
                                          </p:spTgt>
                                        </p:tgtEl>
                                        <p:attrNameLst>
                                          <p:attrName>style.visibility</p:attrName>
                                        </p:attrNameLst>
                                      </p:cBhvr>
                                      <p:to>
                                        <p:strVal val="visible"/>
                                      </p:to>
                                    </p:set>
                                    <p:animEffect transition="in" filter="fade">
                                      <p:cBhvr>
                                        <p:cTn id="77" dur="1000"/>
                                        <p:tgtEl>
                                          <p:spTgt spid="12">
                                            <p:txEl>
                                              <p:pRg st="7" end="7"/>
                                            </p:txEl>
                                          </p:spTgt>
                                        </p:tgtEl>
                                      </p:cBhvr>
                                    </p:animEffect>
                                    <p:anim calcmode="lin" valueType="num">
                                      <p:cBhvr>
                                        <p:cTn id="78"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2">
                                            <p:txEl>
                                              <p:pRg st="8" end="8"/>
                                            </p:txEl>
                                          </p:spTgt>
                                        </p:tgtEl>
                                        <p:attrNameLst>
                                          <p:attrName>style.visibility</p:attrName>
                                        </p:attrNameLst>
                                      </p:cBhvr>
                                      <p:to>
                                        <p:strVal val="visible"/>
                                      </p:to>
                                    </p:set>
                                    <p:animEffect transition="in" filter="fade">
                                      <p:cBhvr>
                                        <p:cTn id="82" dur="1000"/>
                                        <p:tgtEl>
                                          <p:spTgt spid="12">
                                            <p:txEl>
                                              <p:pRg st="8" end="8"/>
                                            </p:txEl>
                                          </p:spTgt>
                                        </p:tgtEl>
                                      </p:cBhvr>
                                    </p:animEffect>
                                    <p:anim calcmode="lin" valueType="num">
                                      <p:cBhvr>
                                        <p:cTn id="8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2D0AE731-DBB4-4AFF-BD2B-7395812AAF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7782" y="540788"/>
            <a:ext cx="540385" cy="492760"/>
          </a:xfrm>
          <a:prstGeom prst="rect">
            <a:avLst/>
          </a:prstGeom>
          <a:noFill/>
          <a:ln>
            <a:noFill/>
          </a:ln>
        </p:spPr>
      </p:pic>
      <p:sp>
        <p:nvSpPr>
          <p:cNvPr id="13" name="Rechteck 12">
            <a:extLst>
              <a:ext uri="{FF2B5EF4-FFF2-40B4-BE49-F238E27FC236}">
                <a16:creationId xmlns:a16="http://schemas.microsoft.com/office/drawing/2014/main" id="{9C90787D-E573-467E-9D9C-E838B4148B0B}"/>
              </a:ext>
            </a:extLst>
          </p:cNvPr>
          <p:cNvSpPr/>
          <p:nvPr/>
        </p:nvSpPr>
        <p:spPr>
          <a:xfrm>
            <a:off x="1000085" y="664216"/>
            <a:ext cx="1415772" cy="369332"/>
          </a:xfrm>
          <a:prstGeom prst="rect">
            <a:avLst/>
          </a:prstGeom>
        </p:spPr>
        <p:txBody>
          <a:bodyPr wrap="none">
            <a:spAutoFit/>
          </a:bodyPr>
          <a:lstStyle/>
          <a:p>
            <a:r>
              <a:rPr lang="de-DE" b="1" dirty="0">
                <a:latin typeface="Arial" panose="020B0604020202020204" pitchFamily="34" charset="0"/>
                <a:ea typeface="Times New Roman" panose="02020603050405020304" pitchFamily="18" charset="0"/>
              </a:rPr>
              <a:t>Ich-Phase:</a:t>
            </a:r>
            <a:r>
              <a:rPr lang="de-DE" dirty="0">
                <a:latin typeface="Arial" panose="020B0604020202020204" pitchFamily="34" charset="0"/>
                <a:ea typeface="Times New Roman" panose="02020603050405020304" pitchFamily="18" charset="0"/>
              </a:rPr>
              <a:t> </a:t>
            </a:r>
            <a:endParaRPr lang="de-DE" dirty="0"/>
          </a:p>
        </p:txBody>
      </p:sp>
      <p:sp>
        <p:nvSpPr>
          <p:cNvPr id="14" name="Rechteck 13">
            <a:extLst>
              <a:ext uri="{FF2B5EF4-FFF2-40B4-BE49-F238E27FC236}">
                <a16:creationId xmlns:a16="http://schemas.microsoft.com/office/drawing/2014/main" id="{81BFA8EF-4A75-425D-9BD3-2EAFFD2AC5EF}"/>
              </a:ext>
            </a:extLst>
          </p:cNvPr>
          <p:cNvSpPr/>
          <p:nvPr/>
        </p:nvSpPr>
        <p:spPr>
          <a:xfrm>
            <a:off x="539889" y="1278884"/>
            <a:ext cx="6096000" cy="966483"/>
          </a:xfrm>
          <a:prstGeom prst="rect">
            <a:avLst/>
          </a:prstGeom>
        </p:spPr>
        <p:txBody>
          <a:bodyPr>
            <a:spAutoFit/>
          </a:bodyPr>
          <a:lstStyle/>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Ich bin still und informiere mich.</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Ich denke alleine nach.</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Ich entscheide, was ich schreibe und male.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hteck 14">
            <a:extLst>
              <a:ext uri="{FF2B5EF4-FFF2-40B4-BE49-F238E27FC236}">
                <a16:creationId xmlns:a16="http://schemas.microsoft.com/office/drawing/2014/main" id="{CF5C31E6-F102-47BB-8114-9FA06EF08778}"/>
              </a:ext>
            </a:extLst>
          </p:cNvPr>
          <p:cNvSpPr/>
          <p:nvPr/>
        </p:nvSpPr>
        <p:spPr>
          <a:xfrm>
            <a:off x="994541" y="2430452"/>
            <a:ext cx="1383712" cy="369332"/>
          </a:xfrm>
          <a:prstGeom prst="rect">
            <a:avLst/>
          </a:prstGeom>
        </p:spPr>
        <p:txBody>
          <a:bodyPr wrap="none">
            <a:spAutoFit/>
          </a:bodyPr>
          <a:lstStyle/>
          <a:p>
            <a:r>
              <a:rPr lang="de-DE" b="1" dirty="0">
                <a:latin typeface="Arial" panose="020B0604020202020204" pitchFamily="34" charset="0"/>
                <a:ea typeface="Times New Roman" panose="02020603050405020304" pitchFamily="18" charset="0"/>
              </a:rPr>
              <a:t>Du-Phase:</a:t>
            </a:r>
            <a:r>
              <a:rPr lang="de-DE" sz="1600" dirty="0">
                <a:effectLst/>
                <a:latin typeface="Arial" panose="020B0604020202020204" pitchFamily="34" charset="0"/>
                <a:ea typeface="Calibri" panose="020F0502020204030204" pitchFamily="34" charset="0"/>
              </a:rPr>
              <a:t> </a:t>
            </a:r>
            <a:endParaRPr lang="de-DE" dirty="0"/>
          </a:p>
        </p:txBody>
      </p:sp>
      <p:sp>
        <p:nvSpPr>
          <p:cNvPr id="16" name="Rechteck 15">
            <a:extLst>
              <a:ext uri="{FF2B5EF4-FFF2-40B4-BE49-F238E27FC236}">
                <a16:creationId xmlns:a16="http://schemas.microsoft.com/office/drawing/2014/main" id="{08EDF677-D832-4A1E-B6A9-08274A84AFE3}"/>
              </a:ext>
            </a:extLst>
          </p:cNvPr>
          <p:cNvSpPr/>
          <p:nvPr/>
        </p:nvSpPr>
        <p:spPr>
          <a:xfrm>
            <a:off x="539889" y="2898133"/>
            <a:ext cx="6096000" cy="966483"/>
          </a:xfrm>
          <a:prstGeom prst="rect">
            <a:avLst/>
          </a:prstGeom>
        </p:spPr>
        <p:txBody>
          <a:bodyPr>
            <a:spAutoFit/>
          </a:bodyPr>
          <a:lstStyle/>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Du und ich informieren uns!</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Du und ich hören zu, was der andere sagt.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Du und ich schreiben und malen gemeinsam.</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Grafik 33">
            <a:extLst>
              <a:ext uri="{FF2B5EF4-FFF2-40B4-BE49-F238E27FC236}">
                <a16:creationId xmlns:a16="http://schemas.microsoft.com/office/drawing/2014/main" id="{977C36A8-16B2-4180-88DC-CC06DBF30C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696" y="2338303"/>
            <a:ext cx="540385" cy="492760"/>
          </a:xfrm>
          <a:prstGeom prst="rect">
            <a:avLst/>
          </a:prstGeom>
          <a:noFill/>
          <a:ln>
            <a:noFill/>
          </a:ln>
        </p:spPr>
      </p:pic>
      <p:pic>
        <p:nvPicPr>
          <p:cNvPr id="35" name="Grafik 34">
            <a:extLst>
              <a:ext uri="{FF2B5EF4-FFF2-40B4-BE49-F238E27FC236}">
                <a16:creationId xmlns:a16="http://schemas.microsoft.com/office/drawing/2014/main" id="{4216FC21-E8D6-4D7C-8180-9339E59601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7782" y="2353662"/>
            <a:ext cx="540385" cy="492760"/>
          </a:xfrm>
          <a:prstGeom prst="rect">
            <a:avLst/>
          </a:prstGeom>
          <a:noFill/>
          <a:ln>
            <a:noFill/>
          </a:ln>
        </p:spPr>
      </p:pic>
      <p:sp>
        <p:nvSpPr>
          <p:cNvPr id="17" name="Rechteck 16">
            <a:extLst>
              <a:ext uri="{FF2B5EF4-FFF2-40B4-BE49-F238E27FC236}">
                <a16:creationId xmlns:a16="http://schemas.microsoft.com/office/drawing/2014/main" id="{0639FEBB-9AAA-409E-BEB1-288B004231A0}"/>
              </a:ext>
            </a:extLst>
          </p:cNvPr>
          <p:cNvSpPr/>
          <p:nvPr/>
        </p:nvSpPr>
        <p:spPr>
          <a:xfrm>
            <a:off x="609600" y="4799511"/>
            <a:ext cx="6096000" cy="1559209"/>
          </a:xfrm>
          <a:prstGeom prst="rect">
            <a:avLst/>
          </a:prstGeom>
        </p:spPr>
        <p:txBody>
          <a:bodyPr>
            <a:spAutoFit/>
          </a:bodyPr>
          <a:lstStyle/>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Wir informieren uns!</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Wir hören zu, was andere sagen!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Wir vergleichen und ordnen gemeinsam Informationen und Meinungen!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e-DE" dirty="0">
                <a:latin typeface="Arial" panose="020B0604020202020204" pitchFamily="34" charset="0"/>
                <a:ea typeface="Times New Roman" panose="02020603050405020304" pitchFamily="18" charset="0"/>
                <a:cs typeface="Times New Roman" panose="02020603050405020304" pitchFamily="18" charset="0"/>
              </a:rPr>
              <a:t>Wir stimmen ab!</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8" name="Grafik 37">
            <a:extLst>
              <a:ext uri="{FF2B5EF4-FFF2-40B4-BE49-F238E27FC236}">
                <a16:creationId xmlns:a16="http://schemas.microsoft.com/office/drawing/2014/main" id="{C19F4EB3-64B8-47DD-83F3-C186FE0795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9483" y="4306751"/>
            <a:ext cx="540385" cy="492760"/>
          </a:xfrm>
          <a:prstGeom prst="rect">
            <a:avLst/>
          </a:prstGeom>
          <a:noFill/>
          <a:ln>
            <a:noFill/>
          </a:ln>
        </p:spPr>
      </p:pic>
      <p:pic>
        <p:nvPicPr>
          <p:cNvPr id="39" name="Grafik 38">
            <a:extLst>
              <a:ext uri="{FF2B5EF4-FFF2-40B4-BE49-F238E27FC236}">
                <a16:creationId xmlns:a16="http://schemas.microsoft.com/office/drawing/2014/main" id="{CBF90D5A-73E8-42D3-8EB5-D0E3C9AF34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869" y="4306751"/>
            <a:ext cx="540385" cy="492760"/>
          </a:xfrm>
          <a:prstGeom prst="rect">
            <a:avLst/>
          </a:prstGeom>
          <a:noFill/>
          <a:ln>
            <a:noFill/>
          </a:ln>
        </p:spPr>
      </p:pic>
      <p:pic>
        <p:nvPicPr>
          <p:cNvPr id="40" name="Grafik 39">
            <a:extLst>
              <a:ext uri="{FF2B5EF4-FFF2-40B4-BE49-F238E27FC236}">
                <a16:creationId xmlns:a16="http://schemas.microsoft.com/office/drawing/2014/main" id="{BAFC93FD-2140-4AA4-A7E6-955CA79FC7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255" y="4280520"/>
            <a:ext cx="540385" cy="492760"/>
          </a:xfrm>
          <a:prstGeom prst="rect">
            <a:avLst/>
          </a:prstGeom>
          <a:noFill/>
          <a:ln>
            <a:noFill/>
          </a:ln>
        </p:spPr>
      </p:pic>
      <p:pic>
        <p:nvPicPr>
          <p:cNvPr id="41" name="Grafik 40">
            <a:extLst>
              <a:ext uri="{FF2B5EF4-FFF2-40B4-BE49-F238E27FC236}">
                <a16:creationId xmlns:a16="http://schemas.microsoft.com/office/drawing/2014/main" id="{EEF5663A-18AC-4355-BE64-483578A280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641" y="4280520"/>
            <a:ext cx="540385" cy="492760"/>
          </a:xfrm>
          <a:prstGeom prst="rect">
            <a:avLst/>
          </a:prstGeom>
          <a:noFill/>
          <a:ln>
            <a:noFill/>
          </a:ln>
        </p:spPr>
      </p:pic>
      <p:pic>
        <p:nvPicPr>
          <p:cNvPr id="42" name="Grafik 41">
            <a:extLst>
              <a:ext uri="{FF2B5EF4-FFF2-40B4-BE49-F238E27FC236}">
                <a16:creationId xmlns:a16="http://schemas.microsoft.com/office/drawing/2014/main" id="{B17C6803-A933-46DA-8107-4143072D2C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027" y="4271002"/>
            <a:ext cx="540385" cy="492760"/>
          </a:xfrm>
          <a:prstGeom prst="rect">
            <a:avLst/>
          </a:prstGeom>
          <a:noFill/>
          <a:ln>
            <a:noFill/>
          </a:ln>
        </p:spPr>
      </p:pic>
      <p:pic>
        <p:nvPicPr>
          <p:cNvPr id="43" name="Grafik 42">
            <a:extLst>
              <a:ext uri="{FF2B5EF4-FFF2-40B4-BE49-F238E27FC236}">
                <a16:creationId xmlns:a16="http://schemas.microsoft.com/office/drawing/2014/main" id="{638622AA-395F-47CF-A8B2-9744097AF4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413" y="4240202"/>
            <a:ext cx="540385" cy="492760"/>
          </a:xfrm>
          <a:prstGeom prst="rect">
            <a:avLst/>
          </a:prstGeom>
          <a:noFill/>
          <a:ln>
            <a:noFill/>
          </a:ln>
        </p:spPr>
      </p:pic>
      <p:sp>
        <p:nvSpPr>
          <p:cNvPr id="44" name="Rechteck 43">
            <a:extLst>
              <a:ext uri="{FF2B5EF4-FFF2-40B4-BE49-F238E27FC236}">
                <a16:creationId xmlns:a16="http://schemas.microsoft.com/office/drawing/2014/main" id="{770DA5F3-1952-4388-8385-C10669AFC56B}"/>
              </a:ext>
            </a:extLst>
          </p:cNvPr>
          <p:cNvSpPr/>
          <p:nvPr/>
        </p:nvSpPr>
        <p:spPr>
          <a:xfrm>
            <a:off x="970953" y="4240202"/>
            <a:ext cx="1445780" cy="369332"/>
          </a:xfrm>
          <a:prstGeom prst="rect">
            <a:avLst/>
          </a:prstGeom>
        </p:spPr>
        <p:txBody>
          <a:bodyPr wrap="none">
            <a:spAutoFit/>
          </a:bodyPr>
          <a:lstStyle/>
          <a:p>
            <a:r>
              <a:rPr lang="de-DE" b="1" dirty="0">
                <a:latin typeface="Arial" panose="020B0604020202020204" pitchFamily="34" charset="0"/>
                <a:ea typeface="Times New Roman" panose="02020603050405020304" pitchFamily="18" charset="0"/>
              </a:rPr>
              <a:t>Wir-Phase:</a:t>
            </a:r>
            <a:r>
              <a:rPr lang="de-DE" sz="1600" dirty="0">
                <a:effectLst/>
                <a:latin typeface="Arial" panose="020B0604020202020204" pitchFamily="34" charset="0"/>
                <a:ea typeface="Calibri" panose="020F0502020204030204" pitchFamily="34" charset="0"/>
              </a:rPr>
              <a:t> </a:t>
            </a:r>
            <a:endParaRPr lang="de-DE" dirty="0"/>
          </a:p>
        </p:txBody>
      </p:sp>
      <p:pic>
        <p:nvPicPr>
          <p:cNvPr id="45" name="Grafik 44" descr="Ein Bild, das ClipArt enthält.&#10;&#10;Automatisch generierte Beschreibung">
            <a:extLst>
              <a:ext uri="{FF2B5EF4-FFF2-40B4-BE49-F238E27FC236}">
                <a16:creationId xmlns:a16="http://schemas.microsoft.com/office/drawing/2014/main" id="{868475C6-1B6E-4249-8DF2-3B4644ED7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336" y="333543"/>
            <a:ext cx="1004664" cy="1629789"/>
          </a:xfrm>
          <a:prstGeom prst="rect">
            <a:avLst/>
          </a:prstGeom>
        </p:spPr>
      </p:pic>
      <p:sp>
        <p:nvSpPr>
          <p:cNvPr id="46" name="Denkblase: wolkenförmig 45">
            <a:extLst>
              <a:ext uri="{FF2B5EF4-FFF2-40B4-BE49-F238E27FC236}">
                <a16:creationId xmlns:a16="http://schemas.microsoft.com/office/drawing/2014/main" id="{77EBDF60-ED0B-47BB-94A8-B9F0A98AAA05}"/>
              </a:ext>
            </a:extLst>
          </p:cNvPr>
          <p:cNvSpPr/>
          <p:nvPr/>
        </p:nvSpPr>
        <p:spPr>
          <a:xfrm>
            <a:off x="10009980" y="263385"/>
            <a:ext cx="1855433" cy="1047565"/>
          </a:xfrm>
          <a:prstGeom prst="cloudCallout">
            <a:avLst>
              <a:gd name="adj1" fmla="val -82924"/>
              <a:gd name="adj2" fmla="val 20299"/>
            </a:avLst>
          </a:prstGeom>
          <a:solidFill>
            <a:srgbClr val="33C2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7" name="Grafik 46" descr="Ein Bild, das ClipArt enthält.&#10;&#10;Automatisch generierte Beschreibung">
            <a:extLst>
              <a:ext uri="{FF2B5EF4-FFF2-40B4-BE49-F238E27FC236}">
                <a16:creationId xmlns:a16="http://schemas.microsoft.com/office/drawing/2014/main" id="{0839E92D-5599-4FB5-AC9F-01E06436C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496" y="2226163"/>
            <a:ext cx="921674" cy="1629789"/>
          </a:xfrm>
          <a:prstGeom prst="rect">
            <a:avLst/>
          </a:prstGeom>
        </p:spPr>
      </p:pic>
      <p:pic>
        <p:nvPicPr>
          <p:cNvPr id="48" name="Grafik 47" descr="Ein Bild, das ClipArt enthält.&#10;&#10;Automatisch generierte Beschreibung">
            <a:extLst>
              <a:ext uri="{FF2B5EF4-FFF2-40B4-BE49-F238E27FC236}">
                <a16:creationId xmlns:a16="http://schemas.microsoft.com/office/drawing/2014/main" id="{B396842E-3BEE-42EB-BC8C-12402216E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3687" y="2079148"/>
            <a:ext cx="1100630" cy="1785468"/>
          </a:xfrm>
          <a:prstGeom prst="rect">
            <a:avLst/>
          </a:prstGeom>
        </p:spPr>
      </p:pic>
      <p:pic>
        <p:nvPicPr>
          <p:cNvPr id="50" name="Grafik 49" descr="Ein Bild, das ClipArt enthält.&#10;&#10;Automatisch generierte Beschreibung">
            <a:extLst>
              <a:ext uri="{FF2B5EF4-FFF2-40B4-BE49-F238E27FC236}">
                <a16:creationId xmlns:a16="http://schemas.microsoft.com/office/drawing/2014/main" id="{C51710C8-9170-4F68-A562-112B986EEC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8785" y="4971659"/>
            <a:ext cx="924776" cy="1500191"/>
          </a:xfrm>
          <a:prstGeom prst="rect">
            <a:avLst/>
          </a:prstGeom>
        </p:spPr>
      </p:pic>
      <p:pic>
        <p:nvPicPr>
          <p:cNvPr id="51" name="Grafik 50" descr="Ein Bild, das ClipArt enthält.&#10;&#10;Automatisch generierte Beschreibung">
            <a:extLst>
              <a:ext uri="{FF2B5EF4-FFF2-40B4-BE49-F238E27FC236}">
                <a16:creationId xmlns:a16="http://schemas.microsoft.com/office/drawing/2014/main" id="{0F45892D-12B1-45CA-A9C5-7CF99C49CD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7179" y="4971659"/>
            <a:ext cx="848384" cy="1500191"/>
          </a:xfrm>
          <a:prstGeom prst="rect">
            <a:avLst/>
          </a:prstGeom>
        </p:spPr>
      </p:pic>
      <p:pic>
        <p:nvPicPr>
          <p:cNvPr id="52" name="Grafik 51" descr="Ein Bild, das ClipArt enthält.&#10;&#10;Automatisch generierte Beschreibung">
            <a:extLst>
              <a:ext uri="{FF2B5EF4-FFF2-40B4-BE49-F238E27FC236}">
                <a16:creationId xmlns:a16="http://schemas.microsoft.com/office/drawing/2014/main" id="{DEA9AE02-E2DB-4B42-A5B4-B8850C861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106" y="4726879"/>
            <a:ext cx="639793" cy="1037887"/>
          </a:xfrm>
          <a:prstGeom prst="rect">
            <a:avLst/>
          </a:prstGeom>
        </p:spPr>
      </p:pic>
      <p:pic>
        <p:nvPicPr>
          <p:cNvPr id="53" name="Grafik 52" descr="Ein Bild, das ClipArt enthält.&#10;&#10;Automatisch generierte Beschreibung">
            <a:extLst>
              <a:ext uri="{FF2B5EF4-FFF2-40B4-BE49-F238E27FC236}">
                <a16:creationId xmlns:a16="http://schemas.microsoft.com/office/drawing/2014/main" id="{CCF808F7-C741-4D62-A22D-680562F04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000" y="4778968"/>
            <a:ext cx="639793" cy="1131341"/>
          </a:xfrm>
          <a:prstGeom prst="rect">
            <a:avLst/>
          </a:prstGeom>
        </p:spPr>
      </p:pic>
      <p:pic>
        <p:nvPicPr>
          <p:cNvPr id="54" name="Grafik 53" descr="Ein Bild, das ClipArt enthält.&#10;&#10;Automatisch generierte Beschreibung">
            <a:extLst>
              <a:ext uri="{FF2B5EF4-FFF2-40B4-BE49-F238E27FC236}">
                <a16:creationId xmlns:a16="http://schemas.microsoft.com/office/drawing/2014/main" id="{5357FE41-E347-4107-A8A1-E20953904F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5827" y="5764765"/>
            <a:ext cx="594277" cy="964049"/>
          </a:xfrm>
          <a:prstGeom prst="rect">
            <a:avLst/>
          </a:prstGeom>
        </p:spPr>
      </p:pic>
    </p:spTree>
    <p:extLst>
      <p:ext uri="{BB962C8B-B14F-4D97-AF65-F5344CB8AC3E}">
        <p14:creationId xmlns:p14="http://schemas.microsoft.com/office/powerpoint/2010/main" val="24551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anim calcmode="lin" valueType="num">
                                      <p:cBhvr>
                                        <p:cTn id="64" dur="1000" fill="hold"/>
                                        <p:tgtEl>
                                          <p:spTgt spid="54"/>
                                        </p:tgtEl>
                                        <p:attrNameLst>
                                          <p:attrName>ppt_x</p:attrName>
                                        </p:attrNameLst>
                                      </p:cBhvr>
                                      <p:tavLst>
                                        <p:tav tm="0">
                                          <p:val>
                                            <p:strVal val="#ppt_x"/>
                                          </p:val>
                                        </p:tav>
                                        <p:tav tm="100000">
                                          <p:val>
                                            <p:strVal val="#ppt_x"/>
                                          </p:val>
                                        </p:tav>
                                      </p:tavLst>
                                    </p:anim>
                                    <p:anim calcmode="lin" valueType="num">
                                      <p:cBhvr>
                                        <p:cTn id="6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4">
                                            <p:txEl>
                                              <p:pRg st="1" end="1"/>
                                            </p:txEl>
                                          </p:spTgt>
                                        </p:tgtEl>
                                        <p:attrNameLst>
                                          <p:attrName>style.visibility</p:attrName>
                                        </p:attrNameLst>
                                      </p:cBhvr>
                                      <p:to>
                                        <p:strVal val="visible"/>
                                      </p:to>
                                    </p:set>
                                    <p:animEffect transition="in" filter="fade">
                                      <p:cBhvr>
                                        <p:cTn id="75" dur="1000"/>
                                        <p:tgtEl>
                                          <p:spTgt spid="14">
                                            <p:txEl>
                                              <p:pRg st="1" end="1"/>
                                            </p:txEl>
                                          </p:spTgt>
                                        </p:tgtEl>
                                      </p:cBhvr>
                                    </p:animEffect>
                                    <p:anim calcmode="lin" valueType="num">
                                      <p:cBhvr>
                                        <p:cTn id="7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4">
                                            <p:txEl>
                                              <p:pRg st="2" end="2"/>
                                            </p:txEl>
                                          </p:spTgt>
                                        </p:tgtEl>
                                        <p:attrNameLst>
                                          <p:attrName>style.visibility</p:attrName>
                                        </p:attrNameLst>
                                      </p:cBhvr>
                                      <p:to>
                                        <p:strVal val="visible"/>
                                      </p:to>
                                    </p:set>
                                    <p:animEffect transition="in" filter="fade">
                                      <p:cBhvr>
                                        <p:cTn id="80" dur="1000"/>
                                        <p:tgtEl>
                                          <p:spTgt spid="14">
                                            <p:txEl>
                                              <p:pRg st="2" end="2"/>
                                            </p:txEl>
                                          </p:spTgt>
                                        </p:tgtEl>
                                      </p:cBhvr>
                                    </p:animEffect>
                                    <p:anim calcmode="lin" valueType="num">
                                      <p:cBhvr>
                                        <p:cTn id="8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6">
                                            <p:txEl>
                                              <p:pRg st="0" end="0"/>
                                            </p:txEl>
                                          </p:spTgt>
                                        </p:tgtEl>
                                        <p:attrNameLst>
                                          <p:attrName>style.visibility</p:attrName>
                                        </p:attrNameLst>
                                      </p:cBhvr>
                                      <p:to>
                                        <p:strVal val="visible"/>
                                      </p:to>
                                    </p:set>
                                    <p:animEffect transition="in" filter="fade">
                                      <p:cBhvr>
                                        <p:cTn id="87" dur="1000"/>
                                        <p:tgtEl>
                                          <p:spTgt spid="16">
                                            <p:txEl>
                                              <p:pRg st="0" end="0"/>
                                            </p:txEl>
                                          </p:spTgt>
                                        </p:tgtEl>
                                      </p:cBhvr>
                                    </p:animEffect>
                                    <p:anim calcmode="lin" valueType="num">
                                      <p:cBhvr>
                                        <p:cTn id="8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6">
                                            <p:txEl>
                                              <p:pRg st="1" end="1"/>
                                            </p:txEl>
                                          </p:spTgt>
                                        </p:tgtEl>
                                        <p:attrNameLst>
                                          <p:attrName>style.visibility</p:attrName>
                                        </p:attrNameLst>
                                      </p:cBhvr>
                                      <p:to>
                                        <p:strVal val="visible"/>
                                      </p:to>
                                    </p:set>
                                    <p:animEffect transition="in" filter="fade">
                                      <p:cBhvr>
                                        <p:cTn id="92" dur="1000"/>
                                        <p:tgtEl>
                                          <p:spTgt spid="16">
                                            <p:txEl>
                                              <p:pRg st="1" end="1"/>
                                            </p:txEl>
                                          </p:spTgt>
                                        </p:tgtEl>
                                      </p:cBhvr>
                                    </p:animEffect>
                                    <p:anim calcmode="lin" valueType="num">
                                      <p:cBhvr>
                                        <p:cTn id="9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6">
                                            <p:txEl>
                                              <p:pRg st="2" end="2"/>
                                            </p:txEl>
                                          </p:spTgt>
                                        </p:tgtEl>
                                        <p:attrNameLst>
                                          <p:attrName>style.visibility</p:attrName>
                                        </p:attrNameLst>
                                      </p:cBhvr>
                                      <p:to>
                                        <p:strVal val="visible"/>
                                      </p:to>
                                    </p:set>
                                    <p:animEffect transition="in" filter="fade">
                                      <p:cBhvr>
                                        <p:cTn id="97" dur="1000"/>
                                        <p:tgtEl>
                                          <p:spTgt spid="16">
                                            <p:txEl>
                                              <p:pRg st="2" end="2"/>
                                            </p:txEl>
                                          </p:spTgt>
                                        </p:tgtEl>
                                      </p:cBhvr>
                                    </p:animEffect>
                                    <p:anim calcmode="lin" valueType="num">
                                      <p:cBhvr>
                                        <p:cTn id="9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1000"/>
                                        <p:tgtEl>
                                          <p:spTgt spid="17"/>
                                        </p:tgtEl>
                                      </p:cBhvr>
                                    </p:animEffect>
                                    <p:anim calcmode="lin" valueType="num">
                                      <p:cBhvr>
                                        <p:cTn id="105" dur="1000" fill="hold"/>
                                        <p:tgtEl>
                                          <p:spTgt spid="17"/>
                                        </p:tgtEl>
                                        <p:attrNameLst>
                                          <p:attrName>ppt_x</p:attrName>
                                        </p:attrNameLst>
                                      </p:cBhvr>
                                      <p:tavLst>
                                        <p:tav tm="0">
                                          <p:val>
                                            <p:strVal val="#ppt_x"/>
                                          </p:val>
                                        </p:tav>
                                        <p:tav tm="100000">
                                          <p:val>
                                            <p:strVal val="#ppt_x"/>
                                          </p:val>
                                        </p:tav>
                                      </p:tavLst>
                                    </p:anim>
                                    <p:anim calcmode="lin" valueType="num">
                                      <p:cBhvr>
                                        <p:cTn id="10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BC572F58-52C7-483A-817A-CA30A5856A58}"/>
              </a:ext>
            </a:extLst>
          </p:cNvPr>
          <p:cNvGraphicFramePr>
            <a:graphicFrameLocks noGrp="1"/>
          </p:cNvGraphicFramePr>
          <p:nvPr>
            <p:extLst>
              <p:ext uri="{D42A27DB-BD31-4B8C-83A1-F6EECF244321}">
                <p14:modId xmlns:p14="http://schemas.microsoft.com/office/powerpoint/2010/main" val="4183170821"/>
              </p:ext>
            </p:extLst>
          </p:nvPr>
        </p:nvGraphicFramePr>
        <p:xfrm>
          <a:off x="3233471" y="1907991"/>
          <a:ext cx="3992952" cy="4661536"/>
        </p:xfrm>
        <a:graphic>
          <a:graphicData uri="http://schemas.openxmlformats.org/drawingml/2006/table">
            <a:tbl>
              <a:tblPr firstRow="1" firstCol="1" bandRow="1">
                <a:tableStyleId>{2D5ABB26-0587-4C30-8999-92F81FD0307C}</a:tableStyleId>
              </a:tblPr>
              <a:tblGrid>
                <a:gridCol w="1996118">
                  <a:extLst>
                    <a:ext uri="{9D8B030D-6E8A-4147-A177-3AD203B41FA5}">
                      <a16:colId xmlns:a16="http://schemas.microsoft.com/office/drawing/2014/main" val="3088336622"/>
                    </a:ext>
                  </a:extLst>
                </a:gridCol>
                <a:gridCol w="1996834">
                  <a:extLst>
                    <a:ext uri="{9D8B030D-6E8A-4147-A177-3AD203B41FA5}">
                      <a16:colId xmlns:a16="http://schemas.microsoft.com/office/drawing/2014/main" val="2752274931"/>
                    </a:ext>
                  </a:extLst>
                </a:gridCol>
              </a:tblGrid>
              <a:tr h="2050729">
                <a:tc>
                  <a:txBody>
                    <a:bodyPr/>
                    <a:lstStyle/>
                    <a:p>
                      <a:pPr algn="ctr">
                        <a:lnSpc>
                          <a:spcPct val="107000"/>
                        </a:lnSpc>
                        <a:spcAft>
                          <a:spcPts val="0"/>
                        </a:spcAft>
                      </a:pPr>
                      <a:r>
                        <a:rPr lang="de-DE" sz="2400" dirty="0">
                          <a:effectLst/>
                        </a:rPr>
                        <a:t>Böses tun</a:t>
                      </a:r>
                    </a:p>
                    <a:p>
                      <a:pPr algn="ctr">
                        <a:lnSpc>
                          <a:spcPct val="107000"/>
                        </a:lnSpc>
                        <a:spcAft>
                          <a:spcPts val="0"/>
                        </a:spcAft>
                      </a:pPr>
                      <a:r>
                        <a:rPr lang="de-DE" sz="2400" dirty="0">
                          <a:effectLst/>
                        </a:rPr>
                        <a:t> </a:t>
                      </a:r>
                    </a:p>
                    <a:p>
                      <a:pPr algn="ctr">
                        <a:lnSpc>
                          <a:spcPct val="107000"/>
                        </a:lnSpc>
                        <a:spcAft>
                          <a:spcPts val="0"/>
                        </a:spcAft>
                      </a:pPr>
                      <a:r>
                        <a:rPr lang="de-DE" sz="2400" dirty="0">
                          <a:effectLst/>
                        </a:rPr>
                        <a:t> </a:t>
                      </a:r>
                    </a:p>
                    <a:p>
                      <a:pPr algn="ctr">
                        <a:lnSpc>
                          <a:spcPct val="107000"/>
                        </a:lnSpc>
                        <a:spcAft>
                          <a:spcPts val="0"/>
                        </a:spcAft>
                      </a:pPr>
                      <a:r>
                        <a:rPr lang="de-DE" sz="2400" dirty="0">
                          <a:effectLst/>
                        </a:rPr>
                        <a:t> </a:t>
                      </a:r>
                    </a:p>
                    <a:p>
                      <a:pPr algn="ctr">
                        <a:lnSpc>
                          <a:spcPct val="107000"/>
                        </a:lnSpc>
                        <a:spcAft>
                          <a:spcPts val="0"/>
                        </a:spcAft>
                      </a:pPr>
                      <a:endParaRPr lang="de-DE" sz="2400" dirty="0">
                        <a:effectLst/>
                      </a:endParaRPr>
                    </a:p>
                    <a:p>
                      <a:pPr>
                        <a:lnSpc>
                          <a:spcPct val="107000"/>
                        </a:lnSpc>
                        <a:spcAft>
                          <a:spcPts val="0"/>
                        </a:spcAft>
                      </a:pPr>
                      <a:r>
                        <a:rPr lang="de-DE" sz="24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697" marR="546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2400" dirty="0">
                          <a:effectLst/>
                        </a:rPr>
                        <a:t>Gutes tun</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697" marR="546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38398"/>
                  </a:ext>
                </a:extLst>
              </a:tr>
              <a:tr h="2050729">
                <a:tc>
                  <a:txBody>
                    <a:bodyPr/>
                    <a:lstStyle/>
                    <a:p>
                      <a:pPr algn="ctr">
                        <a:lnSpc>
                          <a:spcPct val="107000"/>
                        </a:lnSpc>
                        <a:spcAft>
                          <a:spcPts val="0"/>
                        </a:spcAft>
                      </a:pPr>
                      <a:r>
                        <a:rPr lang="de-DE" sz="2400" dirty="0">
                          <a:effectLst/>
                        </a:rPr>
                        <a:t>Frieden ist</a:t>
                      </a:r>
                    </a:p>
                    <a:p>
                      <a:pPr algn="ctr">
                        <a:lnSpc>
                          <a:spcPct val="107000"/>
                        </a:lnSpc>
                        <a:spcAft>
                          <a:spcPts val="0"/>
                        </a:spcAft>
                      </a:pPr>
                      <a:endParaRPr lang="de-DE" sz="2400" dirty="0">
                        <a:effectLst/>
                      </a:endParaRPr>
                    </a:p>
                    <a:p>
                      <a:pPr algn="ctr">
                        <a:lnSpc>
                          <a:spcPct val="107000"/>
                        </a:lnSpc>
                        <a:spcAft>
                          <a:spcPts val="0"/>
                        </a:spcAft>
                      </a:pPr>
                      <a:r>
                        <a:rPr lang="de-DE" sz="2400" dirty="0">
                          <a:effectLst/>
                        </a:rPr>
                        <a:t> </a:t>
                      </a:r>
                    </a:p>
                    <a:p>
                      <a:pPr algn="ctr">
                        <a:lnSpc>
                          <a:spcPct val="107000"/>
                        </a:lnSpc>
                        <a:spcAft>
                          <a:spcPts val="0"/>
                        </a:spcAft>
                      </a:pPr>
                      <a:r>
                        <a:rPr lang="de-DE" sz="2400" dirty="0">
                          <a:effectLst/>
                        </a:rPr>
                        <a:t> </a:t>
                      </a:r>
                    </a:p>
                    <a:p>
                      <a:pPr>
                        <a:lnSpc>
                          <a:spcPct val="107000"/>
                        </a:lnSpc>
                        <a:spcAft>
                          <a:spcPts val="0"/>
                        </a:spcAft>
                      </a:pPr>
                      <a:r>
                        <a:rPr lang="de-DE" sz="2400" dirty="0">
                          <a:effectLst/>
                        </a:rPr>
                        <a:t> </a:t>
                      </a:r>
                    </a:p>
                    <a:p>
                      <a:pPr>
                        <a:lnSpc>
                          <a:spcPct val="107000"/>
                        </a:lnSpc>
                        <a:spcAft>
                          <a:spcPts val="0"/>
                        </a:spcAft>
                      </a:pPr>
                      <a:r>
                        <a:rPr lang="de-DE" sz="24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697" marR="546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de-DE" sz="2400" dirty="0">
                          <a:effectLst/>
                        </a:rPr>
                        <a:t>Frieden suchen</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697" marR="546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114782"/>
                  </a:ext>
                </a:extLst>
              </a:tr>
            </a:tbl>
          </a:graphicData>
        </a:graphic>
      </p:graphicFrame>
      <p:sp>
        <p:nvSpPr>
          <p:cNvPr id="5" name="Textfeld 4">
            <a:extLst>
              <a:ext uri="{FF2B5EF4-FFF2-40B4-BE49-F238E27FC236}">
                <a16:creationId xmlns:a16="http://schemas.microsoft.com/office/drawing/2014/main" id="{F29D1794-752A-4577-9134-C2EF4CDE52C4}"/>
              </a:ext>
            </a:extLst>
          </p:cNvPr>
          <p:cNvSpPr txBox="1"/>
          <p:nvPr/>
        </p:nvSpPr>
        <p:spPr>
          <a:xfrm>
            <a:off x="1689393" y="141293"/>
            <a:ext cx="4164553" cy="1846659"/>
          </a:xfrm>
          <a:prstGeom prst="rect">
            <a:avLst/>
          </a:prstGeom>
          <a:noFill/>
        </p:spPr>
        <p:txBody>
          <a:bodyPr wrap="square" rtlCol="0">
            <a:spAutoFit/>
          </a:bodyPr>
          <a:lstStyle/>
          <a:p>
            <a:endParaRPr lang="de-DE" b="1" dirty="0"/>
          </a:p>
          <a:p>
            <a:r>
              <a:rPr lang="de-DE" sz="2400" b="1" dirty="0"/>
              <a:t>Male und schreibe zuerst allein </a:t>
            </a:r>
          </a:p>
          <a:p>
            <a:endParaRPr lang="de-DE" sz="2400" b="1" dirty="0"/>
          </a:p>
          <a:p>
            <a:r>
              <a:rPr lang="de-DE" sz="2400" b="1" dirty="0"/>
              <a:t>und dann rede mit jemanden darüber!</a:t>
            </a:r>
            <a:endParaRPr lang="de-DE" sz="2400" dirty="0"/>
          </a:p>
        </p:txBody>
      </p:sp>
      <p:pic>
        <p:nvPicPr>
          <p:cNvPr id="7" name="Grafik 6">
            <a:extLst>
              <a:ext uri="{FF2B5EF4-FFF2-40B4-BE49-F238E27FC236}">
                <a16:creationId xmlns:a16="http://schemas.microsoft.com/office/drawing/2014/main" id="{FD3249DA-3553-4F04-9849-060867C368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95" y="360293"/>
            <a:ext cx="540385" cy="492760"/>
          </a:xfrm>
          <a:prstGeom prst="rect">
            <a:avLst/>
          </a:prstGeom>
          <a:noFill/>
          <a:ln>
            <a:noFill/>
          </a:ln>
        </p:spPr>
      </p:pic>
      <p:pic>
        <p:nvPicPr>
          <p:cNvPr id="8" name="Grafik 7">
            <a:extLst>
              <a:ext uri="{FF2B5EF4-FFF2-40B4-BE49-F238E27FC236}">
                <a16:creationId xmlns:a16="http://schemas.microsoft.com/office/drawing/2014/main" id="{E64ADB16-6DEF-495E-8CA4-FFD064EF48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739" y="1234495"/>
            <a:ext cx="540385" cy="492760"/>
          </a:xfrm>
          <a:prstGeom prst="rect">
            <a:avLst/>
          </a:prstGeom>
          <a:noFill/>
          <a:ln>
            <a:noFill/>
          </a:ln>
        </p:spPr>
      </p:pic>
      <p:pic>
        <p:nvPicPr>
          <p:cNvPr id="9" name="Grafik 8">
            <a:extLst>
              <a:ext uri="{FF2B5EF4-FFF2-40B4-BE49-F238E27FC236}">
                <a16:creationId xmlns:a16="http://schemas.microsoft.com/office/drawing/2014/main" id="{F103C2B5-84B9-40AD-AD1C-74FA80DE5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07" y="1234495"/>
            <a:ext cx="540385" cy="492760"/>
          </a:xfrm>
          <a:prstGeom prst="rect">
            <a:avLst/>
          </a:prstGeom>
          <a:noFill/>
          <a:ln>
            <a:noFill/>
          </a:ln>
        </p:spPr>
      </p:pic>
      <p:sp>
        <p:nvSpPr>
          <p:cNvPr id="6" name="Textfeld 5">
            <a:extLst>
              <a:ext uri="{FF2B5EF4-FFF2-40B4-BE49-F238E27FC236}">
                <a16:creationId xmlns:a16="http://schemas.microsoft.com/office/drawing/2014/main" id="{4A6E35F9-ABF5-4598-8142-2BDA1E7BE705}"/>
              </a:ext>
            </a:extLst>
          </p:cNvPr>
          <p:cNvSpPr txBox="1"/>
          <p:nvPr/>
        </p:nvSpPr>
        <p:spPr>
          <a:xfrm>
            <a:off x="7732450" y="503778"/>
            <a:ext cx="3116062" cy="1569660"/>
          </a:xfrm>
          <a:prstGeom prst="rect">
            <a:avLst/>
          </a:prstGeom>
          <a:noFill/>
        </p:spPr>
        <p:txBody>
          <a:bodyPr wrap="square" rtlCol="0">
            <a:spAutoFit/>
          </a:bodyPr>
          <a:lstStyle/>
          <a:p>
            <a:r>
              <a:rPr lang="de-DE" sz="2400" b="1" dirty="0"/>
              <a:t>Finden und erfinde Zeichen oder Piktogramme!</a:t>
            </a:r>
            <a:endParaRPr lang="de-DE" sz="2400" dirty="0"/>
          </a:p>
          <a:p>
            <a:r>
              <a:rPr lang="de-DE" sz="2400" b="1" dirty="0"/>
              <a:t>Die Taube steht für: </a:t>
            </a:r>
            <a:endParaRPr lang="de-DE" sz="2400" dirty="0"/>
          </a:p>
        </p:txBody>
      </p:sp>
      <p:pic>
        <p:nvPicPr>
          <p:cNvPr id="11" name="Grafik 10">
            <a:extLst>
              <a:ext uri="{FF2B5EF4-FFF2-40B4-BE49-F238E27FC236}">
                <a16:creationId xmlns:a16="http://schemas.microsoft.com/office/drawing/2014/main" id="{287529C6-1247-41B0-8F04-F23BFB0345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662" y="741457"/>
            <a:ext cx="655198" cy="683933"/>
          </a:xfrm>
          <a:prstGeom prst="rect">
            <a:avLst/>
          </a:prstGeom>
          <a:noFill/>
          <a:ln>
            <a:noFill/>
          </a:ln>
        </p:spPr>
      </p:pic>
      <p:sp>
        <p:nvSpPr>
          <p:cNvPr id="10" name="Flussdiagramm: Datenträger mit sequenziellem Zugriff 9">
            <a:extLst>
              <a:ext uri="{FF2B5EF4-FFF2-40B4-BE49-F238E27FC236}">
                <a16:creationId xmlns:a16="http://schemas.microsoft.com/office/drawing/2014/main" id="{E2B28245-49D0-4FDB-9802-0368CF0AF7D8}"/>
              </a:ext>
            </a:extLst>
          </p:cNvPr>
          <p:cNvSpPr/>
          <p:nvPr/>
        </p:nvSpPr>
        <p:spPr>
          <a:xfrm>
            <a:off x="7732450" y="3213768"/>
            <a:ext cx="3755255" cy="33557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Das wollen wir jetzt ausprobieren</a:t>
            </a:r>
          </a:p>
          <a:p>
            <a:pPr algn="ctr"/>
            <a:r>
              <a:rPr lang="de-DE" sz="2400" dirty="0"/>
              <a:t>und mit einander ins Gespräch kommen</a:t>
            </a:r>
            <a:r>
              <a:rPr lang="de-DE" sz="2400" dirty="0">
                <a:sym typeface="Wingdings" panose="05000000000000000000" pitchFamily="2" charset="2"/>
              </a:rPr>
              <a:t></a:t>
            </a:r>
            <a:endParaRPr lang="de-DE" sz="2400" dirty="0"/>
          </a:p>
        </p:txBody>
      </p:sp>
      <p:pic>
        <p:nvPicPr>
          <p:cNvPr id="12" name="Grafik 11">
            <a:extLst>
              <a:ext uri="{FF2B5EF4-FFF2-40B4-BE49-F238E27FC236}">
                <a16:creationId xmlns:a16="http://schemas.microsoft.com/office/drawing/2014/main" id="{BA1FD11C-8EEE-43E2-98EB-02F29670D9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990" y="5092995"/>
            <a:ext cx="655198" cy="683933"/>
          </a:xfrm>
          <a:prstGeom prst="rect">
            <a:avLst/>
          </a:prstGeom>
          <a:noFill/>
          <a:ln>
            <a:noFill/>
          </a:ln>
        </p:spPr>
      </p:pic>
    </p:spTree>
    <p:extLst>
      <p:ext uri="{BB962C8B-B14F-4D97-AF65-F5344CB8AC3E}">
        <p14:creationId xmlns:p14="http://schemas.microsoft.com/office/powerpoint/2010/main" val="26179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A1341F5-0A4A-4412-9795-8C5FB87EBA43}"/>
              </a:ext>
            </a:extLst>
          </p:cNvPr>
          <p:cNvPicPr>
            <a:picLocks noChangeAspect="1"/>
          </p:cNvPicPr>
          <p:nvPr/>
        </p:nvPicPr>
        <p:blipFill rotWithShape="1">
          <a:blip r:embed="rId2">
            <a:extLst>
              <a:ext uri="{28A0092B-C50C-407E-A947-70E740481C1C}">
                <a14:useLocalDpi xmlns:a14="http://schemas.microsoft.com/office/drawing/2010/main" val="0"/>
              </a:ext>
            </a:extLst>
          </a:blip>
          <a:srcRect l="1499" t="42200" r="28283"/>
          <a:stretch/>
        </p:blipFill>
        <p:spPr>
          <a:xfrm>
            <a:off x="4341872" y="2831811"/>
            <a:ext cx="7487404" cy="3710893"/>
          </a:xfrm>
          <a:prstGeom prst="rect">
            <a:avLst/>
          </a:prstGeom>
        </p:spPr>
      </p:pic>
      <p:sp>
        <p:nvSpPr>
          <p:cNvPr id="2" name="Textfeld 1">
            <a:extLst>
              <a:ext uri="{FF2B5EF4-FFF2-40B4-BE49-F238E27FC236}">
                <a16:creationId xmlns:a16="http://schemas.microsoft.com/office/drawing/2014/main" id="{DCE489B4-A971-4A34-84D2-46DEC050029E}"/>
              </a:ext>
            </a:extLst>
          </p:cNvPr>
          <p:cNvSpPr txBox="1"/>
          <p:nvPr/>
        </p:nvSpPr>
        <p:spPr>
          <a:xfrm>
            <a:off x="5544123" y="1093843"/>
            <a:ext cx="5727560" cy="1569660"/>
          </a:xfrm>
          <a:prstGeom prst="rect">
            <a:avLst/>
          </a:prstGeom>
          <a:noFill/>
        </p:spPr>
        <p:txBody>
          <a:bodyPr wrap="square" rtlCol="0">
            <a:spAutoFit/>
          </a:bodyPr>
          <a:lstStyle/>
          <a:p>
            <a:r>
              <a:rPr lang="de-DE" sz="2400" dirty="0"/>
              <a:t>Was bedeutet für dich dieser Vers?</a:t>
            </a:r>
          </a:p>
          <a:p>
            <a:r>
              <a:rPr lang="de-DE" sz="2400" dirty="0"/>
              <a:t>Was bedeutet er für uns?</a:t>
            </a:r>
          </a:p>
          <a:p>
            <a:r>
              <a:rPr lang="de-DE" sz="2400" dirty="0"/>
              <a:t>Was kann er für Politiker und Politiker*innen bedeuten?</a:t>
            </a:r>
          </a:p>
        </p:txBody>
      </p:sp>
      <p:sp>
        <p:nvSpPr>
          <p:cNvPr id="4" name="Textfeld 3">
            <a:extLst>
              <a:ext uri="{FF2B5EF4-FFF2-40B4-BE49-F238E27FC236}">
                <a16:creationId xmlns:a16="http://schemas.microsoft.com/office/drawing/2014/main" id="{663B834A-6236-4FFF-9812-5CAE3F8A566A}"/>
              </a:ext>
            </a:extLst>
          </p:cNvPr>
          <p:cNvSpPr txBox="1"/>
          <p:nvPr/>
        </p:nvSpPr>
        <p:spPr>
          <a:xfrm>
            <a:off x="669313" y="1300348"/>
            <a:ext cx="2090057" cy="461665"/>
          </a:xfrm>
          <a:prstGeom prst="rect">
            <a:avLst/>
          </a:prstGeom>
          <a:noFill/>
        </p:spPr>
        <p:txBody>
          <a:bodyPr wrap="square" rtlCol="0">
            <a:spAutoFit/>
          </a:bodyPr>
          <a:lstStyle/>
          <a:p>
            <a:r>
              <a:rPr lang="de-DE" sz="2400" dirty="0"/>
              <a:t>WIR-Phase:</a:t>
            </a:r>
          </a:p>
        </p:txBody>
      </p:sp>
      <p:pic>
        <p:nvPicPr>
          <p:cNvPr id="6" name="Grafik 5">
            <a:extLst>
              <a:ext uri="{FF2B5EF4-FFF2-40B4-BE49-F238E27FC236}">
                <a16:creationId xmlns:a16="http://schemas.microsoft.com/office/drawing/2014/main" id="{A7E81115-55C3-4F23-B7AE-EC7A84578C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763" y="601083"/>
            <a:ext cx="540385" cy="492760"/>
          </a:xfrm>
          <a:prstGeom prst="rect">
            <a:avLst/>
          </a:prstGeom>
          <a:noFill/>
          <a:ln>
            <a:noFill/>
          </a:ln>
        </p:spPr>
      </p:pic>
      <p:pic>
        <p:nvPicPr>
          <p:cNvPr id="8" name="Grafik 7">
            <a:extLst>
              <a:ext uri="{FF2B5EF4-FFF2-40B4-BE49-F238E27FC236}">
                <a16:creationId xmlns:a16="http://schemas.microsoft.com/office/drawing/2014/main" id="{E2B276EE-023E-4593-9BE6-3130A4B27F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338" y="601083"/>
            <a:ext cx="540385" cy="492760"/>
          </a:xfrm>
          <a:prstGeom prst="rect">
            <a:avLst/>
          </a:prstGeom>
          <a:noFill/>
          <a:ln>
            <a:noFill/>
          </a:ln>
        </p:spPr>
      </p:pic>
      <p:pic>
        <p:nvPicPr>
          <p:cNvPr id="10" name="Grafik 9">
            <a:extLst>
              <a:ext uri="{FF2B5EF4-FFF2-40B4-BE49-F238E27FC236}">
                <a16:creationId xmlns:a16="http://schemas.microsoft.com/office/drawing/2014/main" id="{3DB38EBD-0A31-402D-A941-4E89C9CAD0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097" y="626392"/>
            <a:ext cx="540385" cy="492760"/>
          </a:xfrm>
          <a:prstGeom prst="rect">
            <a:avLst/>
          </a:prstGeom>
          <a:noFill/>
          <a:ln>
            <a:noFill/>
          </a:ln>
        </p:spPr>
      </p:pic>
      <p:pic>
        <p:nvPicPr>
          <p:cNvPr id="12" name="Grafik 11">
            <a:extLst>
              <a:ext uri="{FF2B5EF4-FFF2-40B4-BE49-F238E27FC236}">
                <a16:creationId xmlns:a16="http://schemas.microsoft.com/office/drawing/2014/main" id="{28BB92AD-05A5-4846-8941-5A9CE874E7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443" y="626392"/>
            <a:ext cx="540385" cy="492760"/>
          </a:xfrm>
          <a:prstGeom prst="rect">
            <a:avLst/>
          </a:prstGeom>
          <a:noFill/>
          <a:ln>
            <a:noFill/>
          </a:ln>
        </p:spPr>
      </p:pic>
      <p:pic>
        <p:nvPicPr>
          <p:cNvPr id="13" name="Grafik 12">
            <a:extLst>
              <a:ext uri="{FF2B5EF4-FFF2-40B4-BE49-F238E27FC236}">
                <a16:creationId xmlns:a16="http://schemas.microsoft.com/office/drawing/2014/main" id="{ADEC2B60-6C8F-4A7F-B96C-7FC5678C3A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9178" y="601083"/>
            <a:ext cx="540385" cy="492760"/>
          </a:xfrm>
          <a:prstGeom prst="rect">
            <a:avLst/>
          </a:prstGeom>
          <a:noFill/>
          <a:ln>
            <a:noFill/>
          </a:ln>
        </p:spPr>
      </p:pic>
      <p:pic>
        <p:nvPicPr>
          <p:cNvPr id="14" name="Grafik 13">
            <a:extLst>
              <a:ext uri="{FF2B5EF4-FFF2-40B4-BE49-F238E27FC236}">
                <a16:creationId xmlns:a16="http://schemas.microsoft.com/office/drawing/2014/main" id="{37583E34-D45F-48A6-A71F-9C70B20FBB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913" y="601083"/>
            <a:ext cx="540385" cy="492760"/>
          </a:xfrm>
          <a:prstGeom prst="rect">
            <a:avLst/>
          </a:prstGeom>
          <a:noFill/>
          <a:ln>
            <a:noFill/>
          </a:ln>
        </p:spPr>
      </p:pic>
    </p:spTree>
    <p:extLst>
      <p:ext uri="{BB962C8B-B14F-4D97-AF65-F5344CB8AC3E}">
        <p14:creationId xmlns:p14="http://schemas.microsoft.com/office/powerpoint/2010/main" val="17118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0AD06FA-F5F6-4FA4-B568-D8E152AB9AEF}"/>
              </a:ext>
            </a:extLst>
          </p:cNvPr>
          <p:cNvSpPr txBox="1"/>
          <p:nvPr/>
        </p:nvSpPr>
        <p:spPr>
          <a:xfrm>
            <a:off x="2592279" y="1420427"/>
            <a:ext cx="7954393" cy="630942"/>
          </a:xfrm>
          <a:prstGeom prst="rect">
            <a:avLst/>
          </a:prstGeom>
          <a:noFill/>
        </p:spPr>
        <p:txBody>
          <a:bodyPr wrap="square" rtlCol="0">
            <a:spAutoFit/>
          </a:bodyPr>
          <a:lstStyle/>
          <a:p>
            <a:r>
              <a:rPr lang="de-DE" sz="3500" dirty="0"/>
              <a:t>Ritual der neuen Einheit mit Bewegungen</a:t>
            </a:r>
          </a:p>
        </p:txBody>
      </p:sp>
      <p:pic>
        <p:nvPicPr>
          <p:cNvPr id="6" name="Grafik 5" descr="Tanz">
            <a:extLst>
              <a:ext uri="{FF2B5EF4-FFF2-40B4-BE49-F238E27FC236}">
                <a16:creationId xmlns:a16="http://schemas.microsoft.com/office/drawing/2014/main" id="{8C7B2D63-EA8E-4F62-B0B4-282CCAD01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8099" y="2228849"/>
            <a:ext cx="3743325" cy="3743325"/>
          </a:xfrm>
          <a:prstGeom prst="rect">
            <a:avLst/>
          </a:prstGeom>
        </p:spPr>
      </p:pic>
    </p:spTree>
    <p:extLst>
      <p:ext uri="{BB962C8B-B14F-4D97-AF65-F5344CB8AC3E}">
        <p14:creationId xmlns:p14="http://schemas.microsoft.com/office/powerpoint/2010/main" val="399596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2380B086-FF4F-412B-80F7-96E9BEFCA370}"/>
              </a:ext>
            </a:extLst>
          </p:cNvPr>
          <p:cNvGraphicFramePr>
            <a:graphicFrameLocks noGrp="1"/>
          </p:cNvGraphicFramePr>
          <p:nvPr>
            <p:extLst>
              <p:ext uri="{D42A27DB-BD31-4B8C-83A1-F6EECF244321}">
                <p14:modId xmlns:p14="http://schemas.microsoft.com/office/powerpoint/2010/main" val="3298447592"/>
              </p:ext>
            </p:extLst>
          </p:nvPr>
        </p:nvGraphicFramePr>
        <p:xfrm>
          <a:off x="3376002" y="129309"/>
          <a:ext cx="6636216" cy="6728691"/>
        </p:xfrm>
        <a:graphic>
          <a:graphicData uri="http://schemas.openxmlformats.org/drawingml/2006/table">
            <a:tbl>
              <a:tblPr firstRow="1" firstCol="1" bandRow="1">
                <a:tableStyleId>{5C22544A-7EE6-4342-B048-85BDC9FD1C3A}</a:tableStyleId>
              </a:tblPr>
              <a:tblGrid>
                <a:gridCol w="2072445">
                  <a:extLst>
                    <a:ext uri="{9D8B030D-6E8A-4147-A177-3AD203B41FA5}">
                      <a16:colId xmlns:a16="http://schemas.microsoft.com/office/drawing/2014/main" val="3081451854"/>
                    </a:ext>
                  </a:extLst>
                </a:gridCol>
                <a:gridCol w="4563771">
                  <a:extLst>
                    <a:ext uri="{9D8B030D-6E8A-4147-A177-3AD203B41FA5}">
                      <a16:colId xmlns:a16="http://schemas.microsoft.com/office/drawing/2014/main" val="2416160805"/>
                    </a:ext>
                  </a:extLst>
                </a:gridCol>
              </a:tblGrid>
              <a:tr h="318066">
                <a:tc>
                  <a:txBody>
                    <a:bodyPr/>
                    <a:lstStyle/>
                    <a:p>
                      <a:pPr algn="just">
                        <a:lnSpc>
                          <a:spcPct val="110000"/>
                        </a:lnSpc>
                        <a:spcAft>
                          <a:spcPts val="0"/>
                        </a:spcAft>
                        <a:tabLst>
                          <a:tab pos="269875" algn="l"/>
                        </a:tabLst>
                      </a:pPr>
                      <a:r>
                        <a:rPr lang="de-DE" sz="1300" spc="20">
                          <a:effectLst/>
                        </a:rPr>
                        <a:t>Bibelversabschnitt</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tc>
                  <a:txBody>
                    <a:bodyPr/>
                    <a:lstStyle/>
                    <a:p>
                      <a:pPr algn="just">
                        <a:lnSpc>
                          <a:spcPct val="110000"/>
                        </a:lnSpc>
                        <a:spcAft>
                          <a:spcPts val="0"/>
                        </a:spcAft>
                        <a:tabLst>
                          <a:tab pos="269875" algn="l"/>
                        </a:tabLst>
                      </a:pPr>
                      <a:r>
                        <a:rPr lang="de-DE" sz="1300" spc="20">
                          <a:effectLst/>
                        </a:rPr>
                        <a:t>Bewegungen</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extLst>
                  <a:ext uri="{0D108BD9-81ED-4DB2-BD59-A6C34878D82A}">
                    <a16:rowId xmlns:a16="http://schemas.microsoft.com/office/drawing/2014/main" val="1005057911"/>
                  </a:ext>
                </a:extLst>
              </a:tr>
              <a:tr h="1345401">
                <a:tc>
                  <a:txBody>
                    <a:bodyPr/>
                    <a:lstStyle/>
                    <a:p>
                      <a:pPr algn="just">
                        <a:lnSpc>
                          <a:spcPct val="110000"/>
                        </a:lnSpc>
                        <a:spcAft>
                          <a:spcPts val="0"/>
                        </a:spcAft>
                        <a:tabLst>
                          <a:tab pos="269875" algn="l"/>
                        </a:tabLst>
                      </a:pPr>
                      <a:r>
                        <a:rPr lang="de-DE" sz="1300" spc="20">
                          <a:effectLst/>
                        </a:rPr>
                        <a:t>Lass ab vom Bösen</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tc>
                  <a:txBody>
                    <a:bodyPr/>
                    <a:lstStyle/>
                    <a:p>
                      <a:pPr algn="just">
                        <a:lnSpc>
                          <a:spcPct val="110000"/>
                        </a:lnSpc>
                        <a:spcAft>
                          <a:spcPts val="0"/>
                        </a:spcAft>
                        <a:tabLst>
                          <a:tab pos="269875" algn="l"/>
                        </a:tabLst>
                      </a:pPr>
                      <a:r>
                        <a:rPr lang="de-DE" sz="2400" spc="20" dirty="0">
                          <a:effectLst/>
                        </a:rPr>
                        <a:t> Arme abwehrend gekreuzt.</a:t>
                      </a:r>
                      <a:endParaRPr lang="de-DE" sz="2400" spc="20" dirty="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extLst>
                  <a:ext uri="{0D108BD9-81ED-4DB2-BD59-A6C34878D82A}">
                    <a16:rowId xmlns:a16="http://schemas.microsoft.com/office/drawing/2014/main" val="3951056895"/>
                  </a:ext>
                </a:extLst>
              </a:tr>
              <a:tr h="1688408">
                <a:tc>
                  <a:txBody>
                    <a:bodyPr/>
                    <a:lstStyle/>
                    <a:p>
                      <a:pPr algn="just">
                        <a:lnSpc>
                          <a:spcPct val="110000"/>
                        </a:lnSpc>
                        <a:spcAft>
                          <a:spcPts val="0"/>
                        </a:spcAft>
                        <a:tabLst>
                          <a:tab pos="269875" algn="l"/>
                        </a:tabLst>
                      </a:pPr>
                      <a:r>
                        <a:rPr lang="de-DE" sz="1300" spc="20">
                          <a:effectLst/>
                        </a:rPr>
                        <a:t>tue Gutes</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tc>
                  <a:txBody>
                    <a:bodyPr/>
                    <a:lstStyle/>
                    <a:p>
                      <a:pPr algn="just">
                        <a:lnSpc>
                          <a:spcPct val="110000"/>
                        </a:lnSpc>
                        <a:spcAft>
                          <a:spcPts val="0"/>
                        </a:spcAft>
                        <a:tabLst>
                          <a:tab pos="269875" algn="l"/>
                        </a:tabLst>
                      </a:pPr>
                      <a:r>
                        <a:rPr lang="de-DE" sz="2400" spc="20" dirty="0">
                          <a:effectLst/>
                        </a:rPr>
                        <a:t>Zu beiden Seiten die Hand reichen, damit kein Kind ausgeschlossen ist.</a:t>
                      </a:r>
                      <a:endParaRPr lang="de-DE" sz="2400" spc="20" dirty="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extLst>
                  <a:ext uri="{0D108BD9-81ED-4DB2-BD59-A6C34878D82A}">
                    <a16:rowId xmlns:a16="http://schemas.microsoft.com/office/drawing/2014/main" val="844674057"/>
                  </a:ext>
                </a:extLst>
              </a:tr>
              <a:tr h="1688408">
                <a:tc>
                  <a:txBody>
                    <a:bodyPr/>
                    <a:lstStyle/>
                    <a:p>
                      <a:pPr algn="just">
                        <a:lnSpc>
                          <a:spcPct val="110000"/>
                        </a:lnSpc>
                        <a:spcAft>
                          <a:spcPts val="0"/>
                        </a:spcAft>
                        <a:tabLst>
                          <a:tab pos="269875" algn="l"/>
                        </a:tabLst>
                      </a:pPr>
                      <a:r>
                        <a:rPr lang="de-DE" sz="1300" spc="20">
                          <a:effectLst/>
                        </a:rPr>
                        <a:t>suche Frieden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tc>
                  <a:txBody>
                    <a:bodyPr/>
                    <a:lstStyle/>
                    <a:p>
                      <a:pPr algn="just">
                        <a:lnSpc>
                          <a:spcPct val="110000"/>
                        </a:lnSpc>
                        <a:spcAft>
                          <a:spcPts val="0"/>
                        </a:spcAft>
                        <a:tabLst>
                          <a:tab pos="269875" algn="l"/>
                        </a:tabLst>
                      </a:pPr>
                      <a:r>
                        <a:rPr lang="de-DE" sz="2400" spc="20" dirty="0">
                          <a:effectLst/>
                        </a:rPr>
                        <a:t>Hände über die Augen, Kopf nach links und rechts drehen.</a:t>
                      </a:r>
                      <a:endParaRPr lang="de-DE" sz="2400" spc="20" dirty="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extLst>
                  <a:ext uri="{0D108BD9-81ED-4DB2-BD59-A6C34878D82A}">
                    <a16:rowId xmlns:a16="http://schemas.microsoft.com/office/drawing/2014/main" val="3678229589"/>
                  </a:ext>
                </a:extLst>
              </a:tr>
              <a:tr h="1688408">
                <a:tc>
                  <a:txBody>
                    <a:bodyPr/>
                    <a:lstStyle/>
                    <a:p>
                      <a:pPr algn="just">
                        <a:lnSpc>
                          <a:spcPct val="110000"/>
                        </a:lnSpc>
                        <a:spcAft>
                          <a:spcPts val="0"/>
                        </a:spcAft>
                        <a:tabLst>
                          <a:tab pos="269875" algn="l"/>
                        </a:tabLst>
                      </a:pPr>
                      <a:r>
                        <a:rPr lang="de-DE" sz="1300" spc="20">
                          <a:effectLst/>
                        </a:rPr>
                        <a:t>und jage ihm nach!</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endParaRPr>
                    </a:p>
                    <a:p>
                      <a:pPr algn="just">
                        <a:lnSpc>
                          <a:spcPct val="110000"/>
                        </a:lnSpc>
                        <a:spcAft>
                          <a:spcPts val="0"/>
                        </a:spcAft>
                        <a:tabLst>
                          <a:tab pos="269875" algn="l"/>
                        </a:tabLst>
                      </a:pPr>
                      <a:r>
                        <a:rPr lang="de-DE" sz="1300" spc="20">
                          <a:effectLst/>
                        </a:rPr>
                        <a:t> </a:t>
                      </a:r>
                      <a:endParaRPr lang="de-DE" sz="1000" spc="2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tab pos="269875" algn="l"/>
                        </a:tabLst>
                        <a:defRPr/>
                      </a:pPr>
                      <a:endParaRPr lang="de-DE" sz="1800" kern="1200" dirty="0">
                        <a:solidFill>
                          <a:schemeClr val="dk1"/>
                        </a:solidFill>
                        <a:effectLst/>
                        <a:latin typeface="+mn-lt"/>
                        <a:ea typeface="+mn-ea"/>
                        <a:cs typeface="+mn-cs"/>
                      </a:endParaRPr>
                    </a:p>
                    <a:p>
                      <a:pPr algn="just">
                        <a:lnSpc>
                          <a:spcPct val="110000"/>
                        </a:lnSpc>
                        <a:spcAft>
                          <a:spcPts val="0"/>
                        </a:spcAft>
                        <a:tabLst>
                          <a:tab pos="269875" algn="l"/>
                        </a:tabLst>
                      </a:pPr>
                      <a:r>
                        <a:rPr lang="de-DE" sz="2400" spc="20" dirty="0">
                          <a:effectLst/>
                        </a:rPr>
                        <a:t>Laufbewegung mit Händen und Beinen.</a:t>
                      </a:r>
                      <a:endParaRPr lang="de-DE" sz="2400" spc="20" dirty="0">
                        <a:effectLst/>
                        <a:latin typeface="Arial" panose="020B0604020202020204" pitchFamily="34" charset="0"/>
                        <a:ea typeface="Calibri" panose="020F0502020204030204" pitchFamily="34" charset="0"/>
                        <a:cs typeface="Segoe UI" panose="020B0502040204020203" pitchFamily="34" charset="0"/>
                      </a:endParaRPr>
                    </a:p>
                  </a:txBody>
                  <a:tcPr marL="64833" marR="64833" marT="0" marB="0">
                    <a:solidFill>
                      <a:schemeClr val="bg1"/>
                    </a:solidFill>
                  </a:tcPr>
                </a:tc>
                <a:extLst>
                  <a:ext uri="{0D108BD9-81ED-4DB2-BD59-A6C34878D82A}">
                    <a16:rowId xmlns:a16="http://schemas.microsoft.com/office/drawing/2014/main" val="879182927"/>
                  </a:ext>
                </a:extLst>
              </a:tr>
            </a:tbl>
          </a:graphicData>
        </a:graphic>
      </p:graphicFrame>
      <p:pic>
        <p:nvPicPr>
          <p:cNvPr id="2052" name="Grafik 14">
            <a:extLst>
              <a:ext uri="{FF2B5EF4-FFF2-40B4-BE49-F238E27FC236}">
                <a16:creationId xmlns:a16="http://schemas.microsoft.com/office/drawing/2014/main" id="{D571FA90-5982-4A8E-82A0-F1A8B49FA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06776" y="129309"/>
            <a:ext cx="1524000" cy="139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Grafik 13">
            <a:extLst>
              <a:ext uri="{FF2B5EF4-FFF2-40B4-BE49-F238E27FC236}">
                <a16:creationId xmlns:a16="http://schemas.microsoft.com/office/drawing/2014/main" id="{1F13BA76-255C-4664-A63D-AFF7E3D87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002" y="1750229"/>
            <a:ext cx="15240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12">
            <a:extLst>
              <a:ext uri="{FF2B5EF4-FFF2-40B4-BE49-F238E27FC236}">
                <a16:creationId xmlns:a16="http://schemas.microsoft.com/office/drawing/2014/main" id="{085CD598-DB1E-4D30-A068-5B6F35017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857" y="3310020"/>
            <a:ext cx="1493837" cy="11588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8">
            <a:extLst>
              <a:ext uri="{FF2B5EF4-FFF2-40B4-BE49-F238E27FC236}">
                <a16:creationId xmlns:a16="http://schemas.microsoft.com/office/drawing/2014/main" id="{284993EE-1EC3-40BB-BCEA-25C7ADD14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25" y="4660508"/>
            <a:ext cx="8763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E450DB0-2AF2-43D9-9414-33A5908919FC}"/>
              </a:ext>
            </a:extLst>
          </p:cNvPr>
          <p:cNvSpPr>
            <a:spLocks noChangeArrowheads="1"/>
          </p:cNvSpPr>
          <p:nvPr/>
        </p:nvSpPr>
        <p:spPr bwMode="auto">
          <a:xfrm>
            <a:off x="33766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de-DE" altLang="de-DE"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416EF90B-C5D0-4BA6-B710-0CF430B30EBF}"/>
              </a:ext>
            </a:extLst>
          </p:cNvPr>
          <p:cNvSpPr>
            <a:spLocks noChangeArrowheads="1"/>
          </p:cNvSpPr>
          <p:nvPr/>
        </p:nvSpPr>
        <p:spPr bwMode="auto">
          <a:xfrm>
            <a:off x="3376613" y="2282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Textfeld 7">
            <a:extLst>
              <a:ext uri="{FF2B5EF4-FFF2-40B4-BE49-F238E27FC236}">
                <a16:creationId xmlns:a16="http://schemas.microsoft.com/office/drawing/2014/main" id="{CFAF3DE3-319B-40A1-9C37-4127B4535150}"/>
              </a:ext>
            </a:extLst>
          </p:cNvPr>
          <p:cNvSpPr txBox="1"/>
          <p:nvPr/>
        </p:nvSpPr>
        <p:spPr>
          <a:xfrm>
            <a:off x="523330" y="2256711"/>
            <a:ext cx="2068945" cy="461665"/>
          </a:xfrm>
          <a:prstGeom prst="rect">
            <a:avLst/>
          </a:prstGeom>
          <a:noFill/>
        </p:spPr>
        <p:txBody>
          <a:bodyPr wrap="square" rtlCol="0">
            <a:spAutoFit/>
          </a:bodyPr>
          <a:lstStyle/>
          <a:p>
            <a:r>
              <a:rPr lang="de-DE" sz="2400" dirty="0"/>
              <a:t>tue Gutes</a:t>
            </a:r>
            <a:r>
              <a:rPr lang="de-DE" dirty="0"/>
              <a:t>,</a:t>
            </a:r>
          </a:p>
        </p:txBody>
      </p:sp>
      <p:sp>
        <p:nvSpPr>
          <p:cNvPr id="13" name="Textfeld 12">
            <a:extLst>
              <a:ext uri="{FF2B5EF4-FFF2-40B4-BE49-F238E27FC236}">
                <a16:creationId xmlns:a16="http://schemas.microsoft.com/office/drawing/2014/main" id="{C7033988-1A7A-4741-B1C8-BA1A362A668C}"/>
              </a:ext>
            </a:extLst>
          </p:cNvPr>
          <p:cNvSpPr txBox="1"/>
          <p:nvPr/>
        </p:nvSpPr>
        <p:spPr>
          <a:xfrm>
            <a:off x="523330" y="3730098"/>
            <a:ext cx="2068945" cy="461665"/>
          </a:xfrm>
          <a:prstGeom prst="rect">
            <a:avLst/>
          </a:prstGeom>
          <a:noFill/>
        </p:spPr>
        <p:txBody>
          <a:bodyPr wrap="square" rtlCol="0">
            <a:spAutoFit/>
          </a:bodyPr>
          <a:lstStyle/>
          <a:p>
            <a:r>
              <a:rPr lang="de-DE" sz="2400" dirty="0"/>
              <a:t>suche Frieden</a:t>
            </a:r>
          </a:p>
        </p:txBody>
      </p:sp>
      <p:sp>
        <p:nvSpPr>
          <p:cNvPr id="14" name="Textfeld 13">
            <a:extLst>
              <a:ext uri="{FF2B5EF4-FFF2-40B4-BE49-F238E27FC236}">
                <a16:creationId xmlns:a16="http://schemas.microsoft.com/office/drawing/2014/main" id="{3FE29A78-B74A-48A1-9B5C-7137030E412E}"/>
              </a:ext>
            </a:extLst>
          </p:cNvPr>
          <p:cNvSpPr txBox="1"/>
          <p:nvPr/>
        </p:nvSpPr>
        <p:spPr>
          <a:xfrm>
            <a:off x="523330" y="595388"/>
            <a:ext cx="2635561" cy="461665"/>
          </a:xfrm>
          <a:prstGeom prst="rect">
            <a:avLst/>
          </a:prstGeom>
          <a:noFill/>
        </p:spPr>
        <p:txBody>
          <a:bodyPr wrap="square" rtlCol="0">
            <a:spAutoFit/>
          </a:bodyPr>
          <a:lstStyle/>
          <a:p>
            <a:r>
              <a:rPr lang="de-DE" sz="2400" dirty="0"/>
              <a:t>Lass ab vom Bösen,</a:t>
            </a:r>
          </a:p>
        </p:txBody>
      </p:sp>
      <p:sp>
        <p:nvSpPr>
          <p:cNvPr id="15" name="Textfeld 14">
            <a:extLst>
              <a:ext uri="{FF2B5EF4-FFF2-40B4-BE49-F238E27FC236}">
                <a16:creationId xmlns:a16="http://schemas.microsoft.com/office/drawing/2014/main" id="{11ABC2AC-1B65-4E9B-B013-A6B2E6E5FF9D}"/>
              </a:ext>
            </a:extLst>
          </p:cNvPr>
          <p:cNvSpPr txBox="1"/>
          <p:nvPr/>
        </p:nvSpPr>
        <p:spPr>
          <a:xfrm>
            <a:off x="523330" y="5203485"/>
            <a:ext cx="2635561" cy="461665"/>
          </a:xfrm>
          <a:prstGeom prst="rect">
            <a:avLst/>
          </a:prstGeom>
          <a:noFill/>
        </p:spPr>
        <p:txBody>
          <a:bodyPr wrap="square" rtlCol="0">
            <a:spAutoFit/>
          </a:bodyPr>
          <a:lstStyle/>
          <a:p>
            <a:r>
              <a:rPr lang="de-DE" sz="2400" dirty="0"/>
              <a:t>und jage ihm nach!</a:t>
            </a:r>
          </a:p>
        </p:txBody>
      </p:sp>
    </p:spTree>
    <p:extLst>
      <p:ext uri="{BB962C8B-B14F-4D97-AF65-F5344CB8AC3E}">
        <p14:creationId xmlns:p14="http://schemas.microsoft.com/office/powerpoint/2010/main" val="21340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49"/>
                                        </p:tgtEl>
                                        <p:attrNameLst>
                                          <p:attrName>style.visibility</p:attrName>
                                        </p:attrNameLst>
                                      </p:cBhvr>
                                      <p:to>
                                        <p:strVal val="visible"/>
                                      </p:to>
                                    </p:set>
                                    <p:animEffect transition="in" filter="fade">
                                      <p:cBhvr>
                                        <p:cTn id="42" dur="1000"/>
                                        <p:tgtEl>
                                          <p:spTgt spid="2049"/>
                                        </p:tgtEl>
                                      </p:cBhvr>
                                    </p:animEffect>
                                    <p:anim calcmode="lin" valueType="num">
                                      <p:cBhvr>
                                        <p:cTn id="43" dur="1000" fill="hold"/>
                                        <p:tgtEl>
                                          <p:spTgt spid="2049"/>
                                        </p:tgtEl>
                                        <p:attrNameLst>
                                          <p:attrName>ppt_x</p:attrName>
                                        </p:attrNameLst>
                                      </p:cBhvr>
                                      <p:tavLst>
                                        <p:tav tm="0">
                                          <p:val>
                                            <p:strVal val="#ppt_x"/>
                                          </p:val>
                                        </p:tav>
                                        <p:tav tm="100000">
                                          <p:val>
                                            <p:strVal val="#ppt_x"/>
                                          </p:val>
                                        </p:tav>
                                      </p:tavLst>
                                    </p:anim>
                                    <p:anim calcmode="lin" valueType="num">
                                      <p:cBhvr>
                                        <p:cTn id="44"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1000"/>
                                        <p:tgtEl>
                                          <p:spTgt spid="15">
                                            <p:txEl>
                                              <p:pRg st="0" end="0"/>
                                            </p:txEl>
                                          </p:spTgt>
                                        </p:tgtEl>
                                      </p:cBhvr>
                                    </p:animEffect>
                                    <p:anim calcmode="lin" valueType="num">
                                      <p:cBhvr>
                                        <p:cTn id="5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72F0EA2-4771-4DF7-BA5F-5A0AA396C7CB}"/>
              </a:ext>
            </a:extLst>
          </p:cNvPr>
          <p:cNvSpPr/>
          <p:nvPr/>
        </p:nvSpPr>
        <p:spPr>
          <a:xfrm>
            <a:off x="1527052" y="5334534"/>
            <a:ext cx="8930843" cy="1239827"/>
          </a:xfrm>
          <a:prstGeom prst="rect">
            <a:avLst/>
          </a:prstGeom>
        </p:spPr>
        <p:txBody>
          <a:bodyPr wrap="square">
            <a:spAutoFit/>
          </a:bodyPr>
          <a:lstStyle/>
          <a:p>
            <a:pPr>
              <a:lnSpc>
                <a:spcPct val="115000"/>
              </a:lnSpc>
              <a:spcAft>
                <a:spcPts val="0"/>
              </a:spcAft>
            </a:pPr>
            <a:r>
              <a:rPr lang="de-DE" sz="2400" i="1" dirty="0">
                <a:latin typeface="Arial" panose="020B0604020202020204" pitchFamily="34" charset="0"/>
                <a:ea typeface="Times New Roman" panose="02020603050405020304" pitchFamily="18" charset="0"/>
                <a:cs typeface="Times New Roman" panose="02020603050405020304" pitchFamily="18" charset="0"/>
              </a:rPr>
              <a:t>Die Erzählung wird durch ein Boden- oder Tafelbild unterstützt.</a:t>
            </a:r>
          </a:p>
          <a:p>
            <a:pPr>
              <a:lnSpc>
                <a:spcPct val="115000"/>
              </a:lnSpc>
              <a:spcAft>
                <a:spcPts val="0"/>
              </a:spcAft>
            </a:pPr>
            <a:endParaRPr lang="de-DE" sz="2400" i="1"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i="1" dirty="0">
                <a:latin typeface="Arial" panose="020B0604020202020204" pitchFamily="34" charset="0"/>
                <a:ea typeface="Times New Roman" panose="02020603050405020304" pitchFamily="18"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EAA97705-6433-4450-95BD-D491E85DBE9B}"/>
              </a:ext>
            </a:extLst>
          </p:cNvPr>
          <p:cNvSpPr/>
          <p:nvPr/>
        </p:nvSpPr>
        <p:spPr>
          <a:xfrm>
            <a:off x="3870173" y="927262"/>
            <a:ext cx="3702937" cy="461665"/>
          </a:xfrm>
          <a:prstGeom prst="rect">
            <a:avLst/>
          </a:prstGeom>
        </p:spPr>
        <p:txBody>
          <a:bodyPr wrap="none">
            <a:spAutoFit/>
          </a:bodyPr>
          <a:lstStyle/>
          <a:p>
            <a:r>
              <a:rPr lang="de-DE" sz="2400" dirty="0"/>
              <a:t>Woher kommt dieser Vers? </a:t>
            </a:r>
          </a:p>
        </p:txBody>
      </p:sp>
      <p:pic>
        <p:nvPicPr>
          <p:cNvPr id="4" name="Grafik 3">
            <a:extLst>
              <a:ext uri="{FF2B5EF4-FFF2-40B4-BE49-F238E27FC236}">
                <a16:creationId xmlns:a16="http://schemas.microsoft.com/office/drawing/2014/main" id="{B26F8203-D2FF-4A25-A0B1-A3204ACE91C0}"/>
              </a:ext>
            </a:extLst>
          </p:cNvPr>
          <p:cNvPicPr>
            <a:picLocks noChangeAspect="1"/>
          </p:cNvPicPr>
          <p:nvPr/>
        </p:nvPicPr>
        <p:blipFill rotWithShape="1">
          <a:blip r:embed="rId2">
            <a:extLst>
              <a:ext uri="{28A0092B-C50C-407E-A947-70E740481C1C}">
                <a14:useLocalDpi xmlns:a14="http://schemas.microsoft.com/office/drawing/2010/main" val="0"/>
              </a:ext>
            </a:extLst>
          </a:blip>
          <a:srcRect l="1499" t="42200" r="28283"/>
          <a:stretch/>
        </p:blipFill>
        <p:spPr>
          <a:xfrm>
            <a:off x="2911385" y="1709415"/>
            <a:ext cx="5284924" cy="3439170"/>
          </a:xfrm>
          <a:prstGeom prst="rect">
            <a:avLst/>
          </a:prstGeom>
        </p:spPr>
      </p:pic>
    </p:spTree>
    <p:extLst>
      <p:ext uri="{BB962C8B-B14F-4D97-AF65-F5344CB8AC3E}">
        <p14:creationId xmlns:p14="http://schemas.microsoft.com/office/powerpoint/2010/main" val="144108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431A80A-2393-4C68-B9C9-ED397469ED12}"/>
              </a:ext>
            </a:extLst>
          </p:cNvPr>
          <p:cNvSpPr/>
          <p:nvPr/>
        </p:nvSpPr>
        <p:spPr>
          <a:xfrm>
            <a:off x="757894" y="431616"/>
            <a:ext cx="3707574" cy="5805692"/>
          </a:xfrm>
          <a:prstGeom prst="rect">
            <a:avLst/>
          </a:prstGeom>
        </p:spPr>
        <p:txBody>
          <a:bodyPr wrap="square">
            <a:spAutoFit/>
          </a:bodyPr>
          <a:lstStyle/>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L: Früher regierten Könige über Länder. </a:t>
            </a:r>
          </a:p>
          <a:p>
            <a:pPr>
              <a:lnSpc>
                <a:spcPct val="115000"/>
              </a:lnSpc>
              <a:spcAft>
                <a:spcPts val="0"/>
              </a:spcAft>
            </a:pPr>
            <a:r>
              <a:rPr lang="de-DE" i="1" dirty="0">
                <a:latin typeface="Arial" panose="020B0604020202020204" pitchFamily="34" charset="0"/>
                <a:ea typeface="Times New Roman" panose="02020603050405020304" pitchFamily="18" charset="0"/>
                <a:cs typeface="Times New Roman" panose="02020603050405020304" pitchFamily="18" charset="0"/>
              </a:rPr>
              <a:t>(König wird gelegt</a:t>
            </a:r>
            <a:r>
              <a:rPr lang="de-DE"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König David hatte 40 Jahre über Israel regiert und viele Kämpfe gewonnen. </a:t>
            </a:r>
          </a:p>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a:t>
            </a:r>
            <a:r>
              <a:rPr lang="de-DE" i="1" dirty="0">
                <a:latin typeface="Arial" panose="020B0604020202020204" pitchFamily="34" charset="0"/>
                <a:ea typeface="Times New Roman" panose="02020603050405020304" pitchFamily="18" charset="0"/>
                <a:cs typeface="Times New Roman" panose="02020603050405020304" pitchFamily="18" charset="0"/>
              </a:rPr>
              <a:t>Schwert wird gelegt</a:t>
            </a:r>
            <a:r>
              <a:rPr lang="de-DE"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David war ein mächtiger König. Er hatte auch schlimme Fehler gemacht, aber es wird trotzdem sehr viel Gutes über ihn in der Bibel berichtet. </a:t>
            </a:r>
          </a:p>
          <a:p>
            <a:pPr>
              <a:lnSpc>
                <a:spcPct val="115000"/>
              </a:lnSpc>
              <a:spcAft>
                <a:spcPts val="0"/>
              </a:spcAft>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Viele Menschen sagten damals: „Er ist ein guter und gerechter König.“</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9648EF8D-54A8-4504-B1F2-E956412E24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994" y="431616"/>
            <a:ext cx="3933825" cy="6151245"/>
          </a:xfrm>
          <a:prstGeom prst="rect">
            <a:avLst/>
          </a:prstGeom>
          <a:noFill/>
          <a:ln>
            <a:noFill/>
          </a:ln>
        </p:spPr>
      </p:pic>
      <p:pic>
        <p:nvPicPr>
          <p:cNvPr id="5" name="Grafik 4">
            <a:extLst>
              <a:ext uri="{FF2B5EF4-FFF2-40B4-BE49-F238E27FC236}">
                <a16:creationId xmlns:a16="http://schemas.microsoft.com/office/drawing/2014/main" id="{C547CD81-1F53-453B-B80F-71716BB00A0E}"/>
              </a:ext>
            </a:extLst>
          </p:cNvPr>
          <p:cNvPicPr/>
          <p:nvPr/>
        </p:nvPicPr>
        <p:blipFill rotWithShape="1">
          <a:blip r:embed="rId3" cstate="print">
            <a:extLst>
              <a:ext uri="{28A0092B-C50C-407E-A947-70E740481C1C}">
                <a14:useLocalDpi xmlns:a14="http://schemas.microsoft.com/office/drawing/2010/main" val="0"/>
              </a:ext>
            </a:extLst>
          </a:blip>
          <a:srcRect l="70246" t="192" r="3469" b="55620"/>
          <a:stretch/>
        </p:blipFill>
        <p:spPr bwMode="auto">
          <a:xfrm>
            <a:off x="4981574" y="3334462"/>
            <a:ext cx="1409701" cy="3295650"/>
          </a:xfrm>
          <a:prstGeom prst="rect">
            <a:avLst/>
          </a:prstGeom>
          <a:noFill/>
          <a:ln>
            <a:noFill/>
          </a:ln>
        </p:spPr>
      </p:pic>
    </p:spTree>
    <p:extLst>
      <p:ext uri="{BB962C8B-B14F-4D97-AF65-F5344CB8AC3E}">
        <p14:creationId xmlns:p14="http://schemas.microsoft.com/office/powerpoint/2010/main" val="24421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F5098DF-9A6D-48FE-8692-A2F574B9D703}"/>
              </a:ext>
            </a:extLst>
          </p:cNvPr>
          <p:cNvSpPr/>
          <p:nvPr/>
        </p:nvSpPr>
        <p:spPr>
          <a:xfrm>
            <a:off x="285750" y="226060"/>
            <a:ext cx="11487150" cy="3225755"/>
          </a:xfrm>
          <a:prstGeom prst="rect">
            <a:avLst/>
          </a:prstGeom>
        </p:spPr>
        <p:txBody>
          <a:bodyPr wrap="square">
            <a:spAutoFit/>
          </a:bodyPr>
          <a:lstStyle/>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David hatte Gott sehr lieb.  Er hat deshalb viele Gebete und Lieder für ihn geschrieben. Er sang Lieder für Gott und spielte dazu Harfe. (</a:t>
            </a:r>
            <a:r>
              <a:rPr lang="de-DE" sz="2400" i="1" dirty="0">
                <a:latin typeface="Arial" panose="020B0604020202020204" pitchFamily="34" charset="0"/>
                <a:ea typeface="Times New Roman" panose="02020603050405020304" pitchFamily="18" charset="0"/>
                <a:cs typeface="Times New Roman" panose="02020603050405020304" pitchFamily="18" charset="0"/>
              </a:rPr>
              <a:t>Harfe wird gelegt.</a:t>
            </a:r>
            <a:r>
              <a:rPr lang="de-DE" sz="24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Wir nennen diese Lieder </a:t>
            </a:r>
            <a:r>
              <a:rPr lang="de-DE" sz="2400" b="1" dirty="0">
                <a:latin typeface="Arial" panose="020B0604020202020204" pitchFamily="34" charset="0"/>
                <a:ea typeface="Times New Roman" panose="02020603050405020304" pitchFamily="18" charset="0"/>
                <a:cs typeface="Times New Roman" panose="02020603050405020304" pitchFamily="18" charset="0"/>
              </a:rPr>
              <a:t>Psalmen</a:t>
            </a:r>
            <a:r>
              <a:rPr lang="de-DE" sz="2400"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Er ließ sogar ein besonderes Zelt bauen. (</a:t>
            </a:r>
            <a:r>
              <a:rPr lang="de-DE" sz="2400" i="1" dirty="0">
                <a:latin typeface="Arial" panose="020B0604020202020204" pitchFamily="34" charset="0"/>
                <a:ea typeface="Times New Roman" panose="02020603050405020304" pitchFamily="18" charset="0"/>
                <a:cs typeface="Times New Roman" panose="02020603050405020304" pitchFamily="18" charset="0"/>
              </a:rPr>
              <a:t>Zelt wird gelegt.</a:t>
            </a:r>
            <a:r>
              <a:rPr lang="de-DE" sz="2400"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In diesem sangen Menschen abwechselnd Tag und Nacht Lieder für Gott:</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24 Stunden lang und 7 Tage lang. Denn Gott wurde damals sehr verehrt.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30BA239D-06DF-403B-85FC-6AFB9EA6E93A}"/>
              </a:ext>
            </a:extLst>
          </p:cNvPr>
          <p:cNvPicPr>
            <a:picLocks noChangeAspect="1"/>
          </p:cNvPicPr>
          <p:nvPr/>
        </p:nvPicPr>
        <p:blipFill rotWithShape="1">
          <a:blip r:embed="rId2">
            <a:extLst>
              <a:ext uri="{28A0092B-C50C-407E-A947-70E740481C1C}">
                <a14:useLocalDpi xmlns:a14="http://schemas.microsoft.com/office/drawing/2010/main" val="0"/>
              </a:ext>
            </a:extLst>
          </a:blip>
          <a:srcRect l="9801" b="69967"/>
          <a:stretch/>
        </p:blipFill>
        <p:spPr>
          <a:xfrm>
            <a:off x="1011600" y="2854209"/>
            <a:ext cx="10168799" cy="4003791"/>
          </a:xfrm>
          <a:prstGeom prst="rect">
            <a:avLst/>
          </a:prstGeom>
        </p:spPr>
      </p:pic>
    </p:spTree>
    <p:extLst>
      <p:ext uri="{BB962C8B-B14F-4D97-AF65-F5344CB8AC3E}">
        <p14:creationId xmlns:p14="http://schemas.microsoft.com/office/powerpoint/2010/main" val="9548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Person, Kamera, Mikrofon enthält.&#10;&#10;Automatisch generierte Beschreibung">
            <a:extLst>
              <a:ext uri="{FF2B5EF4-FFF2-40B4-BE49-F238E27FC236}">
                <a16:creationId xmlns:a16="http://schemas.microsoft.com/office/drawing/2014/main" id="{76AE0BAD-5D0C-4D5B-A866-2BEDBCE7E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Sprechblase: oval 1">
            <a:extLst>
              <a:ext uri="{FF2B5EF4-FFF2-40B4-BE49-F238E27FC236}">
                <a16:creationId xmlns:a16="http://schemas.microsoft.com/office/drawing/2014/main" id="{A51FA557-A991-4FEB-A86A-A477588B6AE9}"/>
              </a:ext>
            </a:extLst>
          </p:cNvPr>
          <p:cNvSpPr/>
          <p:nvPr/>
        </p:nvSpPr>
        <p:spPr>
          <a:xfrm>
            <a:off x="195308" y="301841"/>
            <a:ext cx="3258106" cy="3986074"/>
          </a:xfrm>
          <a:prstGeom prst="wedgeEllipseCallout">
            <a:avLst>
              <a:gd name="adj1" fmla="val 69277"/>
              <a:gd name="adj2" fmla="val -586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Überlege:</a:t>
            </a:r>
          </a:p>
          <a:p>
            <a:pPr algn="ctr"/>
            <a:r>
              <a:rPr lang="de-DE" dirty="0"/>
              <a:t>Tag und Nacht wurde in diesem Zelt gesungen,…</a:t>
            </a:r>
          </a:p>
          <a:p>
            <a:pPr algn="ctr"/>
            <a:endParaRPr lang="de-DE" dirty="0"/>
          </a:p>
          <a:p>
            <a:pPr algn="ctr"/>
            <a:r>
              <a:rPr lang="de-DE" dirty="0"/>
              <a:t>Wer durfte da damals wohl Musik machen und singen? </a:t>
            </a:r>
          </a:p>
        </p:txBody>
      </p:sp>
      <p:sp>
        <p:nvSpPr>
          <p:cNvPr id="4" name="Sprechblase: oval 3">
            <a:extLst>
              <a:ext uri="{FF2B5EF4-FFF2-40B4-BE49-F238E27FC236}">
                <a16:creationId xmlns:a16="http://schemas.microsoft.com/office/drawing/2014/main" id="{677E140C-2428-4517-A319-855A88903B6E}"/>
              </a:ext>
            </a:extLst>
          </p:cNvPr>
          <p:cNvSpPr/>
          <p:nvPr/>
        </p:nvSpPr>
        <p:spPr>
          <a:xfrm>
            <a:off x="8509214" y="3429000"/>
            <a:ext cx="3258106" cy="3237894"/>
          </a:xfrm>
          <a:prstGeom prst="wedgeEllipseCallout">
            <a:avLst>
              <a:gd name="adj1" fmla="val -67508"/>
              <a:gd name="adj2" fmla="val -1299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Überlege:</a:t>
            </a:r>
          </a:p>
          <a:p>
            <a:pPr algn="ctr"/>
            <a:r>
              <a:rPr lang="de-DE" dirty="0"/>
              <a:t>Tag und Nacht wurde in diesem Zelt gesungen,…</a:t>
            </a:r>
          </a:p>
          <a:p>
            <a:pPr algn="ctr"/>
            <a:endParaRPr lang="de-DE" dirty="0"/>
          </a:p>
          <a:p>
            <a:pPr algn="ctr"/>
            <a:r>
              <a:rPr lang="de-DE" dirty="0"/>
              <a:t>Wie hättest du das organisiert?</a:t>
            </a:r>
          </a:p>
        </p:txBody>
      </p:sp>
    </p:spTree>
    <p:extLst>
      <p:ext uri="{BB962C8B-B14F-4D97-AF65-F5344CB8AC3E}">
        <p14:creationId xmlns:p14="http://schemas.microsoft.com/office/powerpoint/2010/main" val="11492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A1341F5-0A4A-4412-9795-8C5FB87EBA43}"/>
              </a:ext>
            </a:extLst>
          </p:cNvPr>
          <p:cNvPicPr>
            <a:picLocks noChangeAspect="1"/>
          </p:cNvPicPr>
          <p:nvPr/>
        </p:nvPicPr>
        <p:blipFill rotWithShape="1">
          <a:blip r:embed="rId2">
            <a:extLst>
              <a:ext uri="{28A0092B-C50C-407E-A947-70E740481C1C}">
                <a14:useLocalDpi xmlns:a14="http://schemas.microsoft.com/office/drawing/2010/main" val="0"/>
              </a:ext>
            </a:extLst>
          </a:blip>
          <a:srcRect l="1499" t="42200" r="28283"/>
          <a:stretch/>
        </p:blipFill>
        <p:spPr>
          <a:xfrm>
            <a:off x="1750380" y="601083"/>
            <a:ext cx="8691239" cy="5655833"/>
          </a:xfrm>
          <a:prstGeom prst="rect">
            <a:avLst/>
          </a:prstGeom>
        </p:spPr>
      </p:pic>
    </p:spTree>
    <p:extLst>
      <p:ext uri="{BB962C8B-B14F-4D97-AF65-F5344CB8AC3E}">
        <p14:creationId xmlns:p14="http://schemas.microsoft.com/office/powerpoint/2010/main" val="276083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D6F3F70-71A6-4195-BA8F-C171B876E70C}"/>
              </a:ext>
            </a:extLst>
          </p:cNvPr>
          <p:cNvSpPr/>
          <p:nvPr/>
        </p:nvSpPr>
        <p:spPr>
          <a:xfrm>
            <a:off x="428625" y="480774"/>
            <a:ext cx="6096000" cy="7541808"/>
          </a:xfrm>
          <a:prstGeom prst="rect">
            <a:avLst/>
          </a:prstGeom>
        </p:spPr>
        <p:txBody>
          <a:bodyPr>
            <a:spAutoFit/>
          </a:bodyPr>
          <a:lstStyle/>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Den Vers, den ihr heute kennengelernt habt, stammt aus einem Psalm von David. (</a:t>
            </a:r>
            <a:r>
              <a:rPr lang="de-DE" sz="2400" i="1" dirty="0">
                <a:latin typeface="Arial" panose="020B0604020202020204" pitchFamily="34" charset="0"/>
                <a:ea typeface="Times New Roman" panose="02020603050405020304" pitchFamily="18" charset="0"/>
                <a:cs typeface="Times New Roman" panose="02020603050405020304" pitchFamily="18" charset="0"/>
              </a:rPr>
              <a:t>Bibelvers wird gelegt</a:t>
            </a:r>
            <a:r>
              <a:rPr lang="de-DE" sz="24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de-DE" sz="2400" dirty="0">
                <a:latin typeface="Arial" panose="020B0604020202020204" pitchFamily="34" charset="0"/>
                <a:ea typeface="Times New Roman" panose="02020603050405020304" pitchFamily="18" charset="0"/>
                <a:cs typeface="Times New Roman" panose="02020603050405020304" pitchFamily="18" charset="0"/>
              </a:rPr>
              <a:t>Psalmen sind Gedichte, die als Gebete gesprochen oder als Lied gesungen wurden.</a:t>
            </a:r>
          </a:p>
          <a:p>
            <a:pPr>
              <a:lnSpc>
                <a:spcPct val="115000"/>
              </a:lnSpc>
              <a:spcAft>
                <a:spcPts val="0"/>
              </a:spcAft>
            </a:pP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de-DE" sz="2400" dirty="0">
                <a:latin typeface="Arial" panose="020B0604020202020204" pitchFamily="34" charset="0"/>
                <a:ea typeface="Times New Roman" panose="02020603050405020304" pitchFamily="18" charset="0"/>
                <a:cs typeface="Times New Roman" panose="02020603050405020304" pitchFamily="18" charset="0"/>
              </a:rPr>
              <a:t>Auch heute noch singen Menschen diese Psalmen und denken über sie nach. In der evangelischen Kirche dachten die Menschen besonders im Jahr 2019 über diesen alten Satz nach ein ganzes Jahr lang. (</a:t>
            </a:r>
            <a:r>
              <a:rPr lang="de-DE" sz="2400" i="1" dirty="0">
                <a:latin typeface="Arial" panose="020B0604020202020204" pitchFamily="34" charset="0"/>
                <a:ea typeface="Times New Roman" panose="02020603050405020304" pitchFamily="18" charset="0"/>
                <a:cs typeface="Times New Roman" panose="02020603050405020304" pitchFamily="18" charset="0"/>
              </a:rPr>
              <a:t>Kirche legen</a:t>
            </a:r>
            <a:r>
              <a:rPr lang="de-DE" sz="2400" dirty="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de-DE" sz="2400" dirty="0">
                <a:latin typeface="Arial" panose="020B0604020202020204" pitchFamily="34" charset="0"/>
                <a:ea typeface="Times New Roman" panose="02020603050405020304" pitchFamily="18" charset="0"/>
                <a:cs typeface="Times New Roman" panose="02020603050405020304" pitchFamily="18" charset="0"/>
              </a:rPr>
              <a:t>Er war das Motto für das Jahr 2019. </a:t>
            </a:r>
            <a:br>
              <a:rPr lang="de-DE" sz="2400" dirty="0">
                <a:latin typeface="Arial" panose="020B0604020202020204" pitchFamily="34" charset="0"/>
                <a:ea typeface="Times New Roman" panose="02020603050405020304" pitchFamily="18" charset="0"/>
                <a:cs typeface="Times New Roman" panose="02020603050405020304" pitchFamily="18" charset="0"/>
              </a:rPr>
            </a:b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de-DE" dirty="0"/>
          </a:p>
        </p:txBody>
      </p:sp>
      <p:pic>
        <p:nvPicPr>
          <p:cNvPr id="4" name="Grafik 3">
            <a:extLst>
              <a:ext uri="{FF2B5EF4-FFF2-40B4-BE49-F238E27FC236}">
                <a16:creationId xmlns:a16="http://schemas.microsoft.com/office/drawing/2014/main" id="{98DCD8A4-04D0-4DC9-961F-6EF67202BC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625" y="0"/>
            <a:ext cx="5667375" cy="6858000"/>
          </a:xfrm>
          <a:prstGeom prst="rect">
            <a:avLst/>
          </a:prstGeom>
          <a:noFill/>
          <a:ln>
            <a:noFill/>
          </a:ln>
        </p:spPr>
      </p:pic>
      <p:pic>
        <p:nvPicPr>
          <p:cNvPr id="6" name="Grafik 5">
            <a:extLst>
              <a:ext uri="{FF2B5EF4-FFF2-40B4-BE49-F238E27FC236}">
                <a16:creationId xmlns:a16="http://schemas.microsoft.com/office/drawing/2014/main" id="{60D6CF5A-0EAA-4B5E-9A0C-E8F1180F4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229210" y="3660135"/>
            <a:ext cx="2384425" cy="1541153"/>
          </a:xfrm>
          <a:prstGeom prst="rect">
            <a:avLst/>
          </a:prstGeom>
        </p:spPr>
      </p:pic>
    </p:spTree>
    <p:extLst>
      <p:ext uri="{BB962C8B-B14F-4D97-AF65-F5344CB8AC3E}">
        <p14:creationId xmlns:p14="http://schemas.microsoft.com/office/powerpoint/2010/main" val="14016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1.7|6.3|1.5|1.4|1.4|3.2|13.9|2.3|1.9|10.3|2.2"/>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776720A132164A9C7952DEBA1533DB" ma:contentTypeVersion="1" ma:contentTypeDescription="Ein neues Dokument erstellen." ma:contentTypeScope="" ma:versionID="814572ee4e4e6c9d7244e8392e5dc85f">
  <xsd:schema xmlns:xsd="http://www.w3.org/2001/XMLSchema" xmlns:xs="http://www.w3.org/2001/XMLSchema" xmlns:p="http://schemas.microsoft.com/office/2006/metadata/properties" xmlns:ns1="http://schemas.microsoft.com/sharepoint/v3" xmlns:ns2="49dba519-dfa3-43e0-9cb3-83f4fce6e253" targetNamespace="http://schemas.microsoft.com/office/2006/metadata/properties" ma:root="true" ma:fieldsID="a0c804a09e734c8f35bb439a0234340b" ns1:_="" ns2:_="">
    <xsd:import namespace="http://schemas.microsoft.com/sharepoint/v3"/>
    <xsd:import namespace="49dba519-dfa3-43e0-9cb3-83f4fce6e25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internalName="PublishingStartDate">
      <xsd:simpleType>
        <xsd:restriction base="dms:Unknown"/>
      </xsd:simpleType>
    </xsd:element>
    <xsd:element name="PublishingExpirationDate" ma:index="9" nillable="true" ma:displayName="Geplantes Enddatum"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a519-dfa3-43e0-9cb3-83f4fce6e253" elementFormDefault="qualified">
    <xsd:import namespace="http://schemas.microsoft.com/office/2006/documentManagement/types"/>
    <xsd:import namespace="http://schemas.microsoft.com/office/infopath/2007/PartnerControls"/>
    <xsd:element name="_dlc_DocId" ma:index="10" nillable="true" ma:displayName="Wert der Dokument-ID" ma:description="Der Wert der diesem Element zugewiesenen Dokument-ID." ma:internalName="_dlc_DocId" ma:readOnly="true">
      <xsd:simpleType>
        <xsd:restriction base="dms:Text"/>
      </xsd:simpleType>
    </xsd:element>
    <xsd:element name="_dlc_DocIdUrl" ma:index="11"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9dba519-dfa3-43e0-9cb3-83f4fce6e253">FQENHAJUXFP4-1382147635-7970</_dlc_DocId>
    <_dlc_DocIdUrl xmlns="49dba519-dfa3-43e0-9cb3-83f4fce6e253">
      <Url>http://intranet/bereiche/RPI/RPI_Mainz/_layouts/15/DocIdRedir.aspx?ID=FQENHAJUXFP4-1382147635-7970</Url>
      <Description>FQENHAJUXFP4-1382147635-7970</Description>
    </_dlc_DocIdUrl>
  </documentManagement>
</p:properties>
</file>

<file path=customXml/itemProps1.xml><?xml version="1.0" encoding="utf-8"?>
<ds:datastoreItem xmlns:ds="http://schemas.openxmlformats.org/officeDocument/2006/customXml" ds:itemID="{8CEB4C95-40A5-4A5E-8AF3-983484C4E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dba519-dfa3-43e0-9cb3-83f4fce6e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49422-3F4D-4D39-B92C-E6975276BDA5}">
  <ds:schemaRefs>
    <ds:schemaRef ds:uri="http://schemas.microsoft.com/sharepoint/events"/>
  </ds:schemaRefs>
</ds:datastoreItem>
</file>

<file path=customXml/itemProps3.xml><?xml version="1.0" encoding="utf-8"?>
<ds:datastoreItem xmlns:ds="http://schemas.openxmlformats.org/officeDocument/2006/customXml" ds:itemID="{CA2D892F-DE11-4BDF-9F68-10B238F10576}">
  <ds:schemaRefs>
    <ds:schemaRef ds:uri="http://schemas.microsoft.com/sharepoint/v3/contenttype/forms"/>
  </ds:schemaRefs>
</ds:datastoreItem>
</file>

<file path=customXml/itemProps4.xml><?xml version="1.0" encoding="utf-8"?>
<ds:datastoreItem xmlns:ds="http://schemas.openxmlformats.org/officeDocument/2006/customXml" ds:itemID="{45785D7E-7C9D-4895-B3CA-D7E0CEAD82B9}">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49dba519-dfa3-43e0-9cb3-83f4fce6e25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Breitbild</PresentationFormat>
  <Paragraphs>141</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Gärtner, Susanne</dc:creator>
  <cp:lastModifiedBy>Augustyn, Gunhild</cp:lastModifiedBy>
  <cp:revision>22</cp:revision>
  <dcterms:created xsi:type="dcterms:W3CDTF">2022-03-29T16:48:04Z</dcterms:created>
  <dcterms:modified xsi:type="dcterms:W3CDTF">2022-03-31T12:01:13Z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0x0101008E776720A132164A9C7952DEBA1533DB</vt:lpwstr>
  </property>
  <property fmtid="{D5CDD505-2E9C-101B-9397-08002B2CF9AE}" pid="3" name="_dlc_DocIdItemGuid">
    <vt:lpwstr>0e76ceb0-29ef-4566-b4e6-0b5f000d1078</vt:lpwstr>
  </property>
</Properties>
</file>